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33"/>
  </p:notesMasterIdLst>
  <p:sldIdLst>
    <p:sldId id="404" r:id="rId5"/>
    <p:sldId id="515" r:id="rId6"/>
    <p:sldId id="803" r:id="rId7"/>
    <p:sldId id="834" r:id="rId8"/>
    <p:sldId id="804" r:id="rId9"/>
    <p:sldId id="818" r:id="rId10"/>
    <p:sldId id="824" r:id="rId11"/>
    <p:sldId id="825" r:id="rId12"/>
    <p:sldId id="882" r:id="rId13"/>
    <p:sldId id="883" r:id="rId14"/>
    <p:sldId id="826" r:id="rId15"/>
    <p:sldId id="884" r:id="rId16"/>
    <p:sldId id="885" r:id="rId17"/>
    <p:sldId id="886" r:id="rId18"/>
    <p:sldId id="888" r:id="rId19"/>
    <p:sldId id="887" r:id="rId20"/>
    <p:sldId id="889" r:id="rId21"/>
    <p:sldId id="890" r:id="rId22"/>
    <p:sldId id="891" r:id="rId23"/>
    <p:sldId id="892" r:id="rId24"/>
    <p:sldId id="897" r:id="rId25"/>
    <p:sldId id="894" r:id="rId26"/>
    <p:sldId id="896" r:id="rId27"/>
    <p:sldId id="895" r:id="rId28"/>
    <p:sldId id="827" r:id="rId29"/>
    <p:sldId id="828" r:id="rId30"/>
    <p:sldId id="518" r:id="rId31"/>
    <p:sldId id="51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30E17CF-4677-4AD6-A2B5-B07EC456D56B}">
          <p14:sldIdLst>
            <p14:sldId id="404"/>
            <p14:sldId id="515"/>
            <p14:sldId id="803"/>
            <p14:sldId id="834"/>
            <p14:sldId id="804"/>
            <p14:sldId id="818"/>
            <p14:sldId id="824"/>
            <p14:sldId id="825"/>
            <p14:sldId id="882"/>
            <p14:sldId id="883"/>
            <p14:sldId id="826"/>
            <p14:sldId id="884"/>
            <p14:sldId id="885"/>
            <p14:sldId id="886"/>
            <p14:sldId id="888"/>
            <p14:sldId id="887"/>
            <p14:sldId id="889"/>
            <p14:sldId id="890"/>
            <p14:sldId id="891"/>
            <p14:sldId id="892"/>
            <p14:sldId id="897"/>
            <p14:sldId id="894"/>
            <p14:sldId id="896"/>
            <p14:sldId id="895"/>
            <p14:sldId id="827"/>
            <p14:sldId id="828"/>
            <p14:sldId id="518"/>
            <p14:sldId id="514"/>
          </p14:sldIdLst>
        </p14:section>
      </p14:sectionLst>
    </p:ext>
    <p:ext uri="{EFAFB233-063F-42B5-8137-9DF3F51BA10A}">
      <p15:sldGuideLst xmlns:p15="http://schemas.microsoft.com/office/powerpoint/2012/main">
        <p15:guide id="4" pos="216" userDrawn="1">
          <p15:clr>
            <a:srgbClr val="A4A3A4"/>
          </p15:clr>
        </p15:guide>
        <p15:guide id="7" pos="5544" userDrawn="1">
          <p15:clr>
            <a:srgbClr val="A4A3A4"/>
          </p15:clr>
        </p15:guide>
        <p15:guide id="13" pos="7272" userDrawn="1">
          <p15:clr>
            <a:srgbClr val="A4A3A4"/>
          </p15:clr>
        </p15:guide>
        <p15:guide id="16" orient="horz" pos="744" userDrawn="1">
          <p15:clr>
            <a:srgbClr val="A4A3A4"/>
          </p15:clr>
        </p15:guide>
        <p15:guide id="21" orient="horz" pos="216" userDrawn="1">
          <p15:clr>
            <a:srgbClr val="A4A3A4"/>
          </p15:clr>
        </p15:guide>
        <p15:guide id="22" orient="horz" pos="3696" userDrawn="1">
          <p15:clr>
            <a:srgbClr val="A4A3A4"/>
          </p15:clr>
        </p15:guide>
        <p15:guide id="23" orient="horz" pos="912" userDrawn="1">
          <p15:clr>
            <a:srgbClr val="A4A3A4"/>
          </p15:clr>
        </p15:guide>
        <p15:guide id="24" pos="2075" userDrawn="1">
          <p15:clr>
            <a:srgbClr val="A4A3A4"/>
          </p15:clr>
        </p15:guide>
        <p15:guide id="25" orient="horz" pos="3408" userDrawn="1">
          <p15:clr>
            <a:srgbClr val="A4A3A4"/>
          </p15:clr>
        </p15:guide>
        <p15:guide id="26" orient="horz" pos="3792" userDrawn="1">
          <p15:clr>
            <a:srgbClr val="A4A3A4"/>
          </p15:clr>
        </p15:guide>
        <p15:guide id="28" pos="4200" userDrawn="1">
          <p15:clr>
            <a:srgbClr val="A4A3A4"/>
          </p15:clr>
        </p15:guide>
        <p15:guide id="29" orient="horz" pos="1204" userDrawn="1">
          <p15:clr>
            <a:srgbClr val="A4A3A4"/>
          </p15:clr>
        </p15:guide>
        <p15:guide id="30" pos="4920" userDrawn="1">
          <p15:clr>
            <a:srgbClr val="A4A3A4"/>
          </p15:clr>
        </p15:guide>
        <p15:guide id="31" pos="9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469"/>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68" autoAdjust="0"/>
    <p:restoredTop sz="95313" autoAdjust="0"/>
  </p:normalViewPr>
  <p:slideViewPr>
    <p:cSldViewPr snapToGrid="0" showGuides="1">
      <p:cViewPr varScale="1">
        <p:scale>
          <a:sx n="87" d="100"/>
          <a:sy n="87" d="100"/>
        </p:scale>
        <p:origin x="750" y="78"/>
      </p:cViewPr>
      <p:guideLst>
        <p:guide pos="216"/>
        <p:guide pos="5544"/>
        <p:guide pos="7272"/>
        <p:guide orient="horz" pos="744"/>
        <p:guide orient="horz" pos="216"/>
        <p:guide orient="horz" pos="3696"/>
        <p:guide orient="horz" pos="912"/>
        <p:guide pos="2075"/>
        <p:guide orient="horz" pos="3408"/>
        <p:guide orient="horz" pos="3792"/>
        <p:guide pos="4200"/>
        <p:guide orient="horz" pos="1204"/>
        <p:guide pos="4920"/>
        <p:guide pos="982"/>
      </p:guideLst>
    </p:cSldViewPr>
  </p:slideViewPr>
  <p:outlineViewPr>
    <p:cViewPr>
      <p:scale>
        <a:sx n="33" d="100"/>
        <a:sy n="33" d="100"/>
      </p:scale>
      <p:origin x="0" y="0"/>
    </p:cViewPr>
  </p:outlineViewPr>
  <p:notesTextViewPr>
    <p:cViewPr>
      <p:scale>
        <a:sx n="1" d="1"/>
        <a:sy n="1" d="1"/>
      </p:scale>
      <p:origin x="0" y="0"/>
    </p:cViewPr>
  </p:notesTextViewPr>
  <p:gridSpacing cx="73152" cy="73152"/>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8AA442-D501-45E2-853C-A470ED7BF4CE}" type="datetimeFigureOut">
              <a:rPr lang="en-US" smtClean="0"/>
              <a:t>8/6/2018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B52B82-67E1-49BD-A200-A7033A7B0C1C}" type="slidenum">
              <a:rPr lang="en-US" smtClean="0"/>
              <a:t>‹#›</a:t>
            </a:fld>
            <a:endParaRPr lang="en-US"/>
          </a:p>
        </p:txBody>
      </p:sp>
    </p:spTree>
    <p:extLst>
      <p:ext uri="{BB962C8B-B14F-4D97-AF65-F5344CB8AC3E}">
        <p14:creationId xmlns:p14="http://schemas.microsoft.com/office/powerpoint/2010/main" val="140631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B52B82-67E1-49BD-A200-A7033A7B0C1C}" type="slidenum">
              <a:rPr lang="en-US" smtClean="0"/>
              <a:t>1</a:t>
            </a:fld>
            <a:endParaRPr lang="en-US"/>
          </a:p>
        </p:txBody>
      </p:sp>
    </p:spTree>
    <p:extLst>
      <p:ext uri="{BB962C8B-B14F-4D97-AF65-F5344CB8AC3E}">
        <p14:creationId xmlns:p14="http://schemas.microsoft.com/office/powerpoint/2010/main" val="34536672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B52B82-67E1-49BD-A200-A7033A7B0C1C}" type="slidenum">
              <a:rPr lang="en-US" smtClean="0"/>
              <a:t>25</a:t>
            </a:fld>
            <a:endParaRPr lang="en-US"/>
          </a:p>
        </p:txBody>
      </p:sp>
    </p:spTree>
    <p:extLst>
      <p:ext uri="{BB962C8B-B14F-4D97-AF65-F5344CB8AC3E}">
        <p14:creationId xmlns:p14="http://schemas.microsoft.com/office/powerpoint/2010/main" val="3178852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B52B82-67E1-49BD-A200-A7033A7B0C1C}" type="slidenum">
              <a:rPr lang="en-US" smtClean="0"/>
              <a:t>27</a:t>
            </a:fld>
            <a:endParaRPr lang="en-US"/>
          </a:p>
        </p:txBody>
      </p:sp>
    </p:spTree>
    <p:extLst>
      <p:ext uri="{BB962C8B-B14F-4D97-AF65-F5344CB8AC3E}">
        <p14:creationId xmlns:p14="http://schemas.microsoft.com/office/powerpoint/2010/main" val="4056051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B52B82-67E1-49BD-A200-A7033A7B0C1C}" type="slidenum">
              <a:rPr lang="en-US" smtClean="0"/>
              <a:t>28</a:t>
            </a:fld>
            <a:endParaRPr lang="en-US"/>
          </a:p>
        </p:txBody>
      </p:sp>
    </p:spTree>
    <p:extLst>
      <p:ext uri="{BB962C8B-B14F-4D97-AF65-F5344CB8AC3E}">
        <p14:creationId xmlns:p14="http://schemas.microsoft.com/office/powerpoint/2010/main" val="2098049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DB52B82-67E1-49BD-A200-A7033A7B0C1C}" type="slidenum">
              <a:rPr lang="en-US" smtClean="0"/>
              <a:t>2</a:t>
            </a:fld>
            <a:endParaRPr lang="en-US"/>
          </a:p>
        </p:txBody>
      </p:sp>
    </p:spTree>
    <p:extLst>
      <p:ext uri="{BB962C8B-B14F-4D97-AF65-F5344CB8AC3E}">
        <p14:creationId xmlns:p14="http://schemas.microsoft.com/office/powerpoint/2010/main" val="2789437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B52B82-67E1-49BD-A200-A7033A7B0C1C}" type="slidenum">
              <a:rPr lang="en-US" smtClean="0"/>
              <a:t>3</a:t>
            </a:fld>
            <a:endParaRPr lang="en-US"/>
          </a:p>
        </p:txBody>
      </p:sp>
    </p:spTree>
    <p:extLst>
      <p:ext uri="{BB962C8B-B14F-4D97-AF65-F5344CB8AC3E}">
        <p14:creationId xmlns:p14="http://schemas.microsoft.com/office/powerpoint/2010/main" val="4141916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B52B82-67E1-49BD-A200-A7033A7B0C1C}" type="slidenum">
              <a:rPr lang="en-US" smtClean="0"/>
              <a:t>4</a:t>
            </a:fld>
            <a:endParaRPr lang="en-US"/>
          </a:p>
        </p:txBody>
      </p:sp>
    </p:spTree>
    <p:extLst>
      <p:ext uri="{BB962C8B-B14F-4D97-AF65-F5344CB8AC3E}">
        <p14:creationId xmlns:p14="http://schemas.microsoft.com/office/powerpoint/2010/main" val="2074822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B52B82-67E1-49BD-A200-A7033A7B0C1C}" type="slidenum">
              <a:rPr lang="en-US" smtClean="0"/>
              <a:t>5</a:t>
            </a:fld>
            <a:endParaRPr lang="en-US"/>
          </a:p>
        </p:txBody>
      </p:sp>
    </p:spTree>
    <p:extLst>
      <p:ext uri="{BB962C8B-B14F-4D97-AF65-F5344CB8AC3E}">
        <p14:creationId xmlns:p14="http://schemas.microsoft.com/office/powerpoint/2010/main" val="2632034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B52B82-67E1-49BD-A200-A7033A7B0C1C}" type="slidenum">
              <a:rPr lang="en-US" smtClean="0"/>
              <a:t>6</a:t>
            </a:fld>
            <a:endParaRPr lang="en-US"/>
          </a:p>
        </p:txBody>
      </p:sp>
    </p:spTree>
    <p:extLst>
      <p:ext uri="{BB962C8B-B14F-4D97-AF65-F5344CB8AC3E}">
        <p14:creationId xmlns:p14="http://schemas.microsoft.com/office/powerpoint/2010/main" val="3914760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B52B82-67E1-49BD-A200-A7033A7B0C1C}" type="slidenum">
              <a:rPr lang="en-US" smtClean="0"/>
              <a:t>7</a:t>
            </a:fld>
            <a:endParaRPr lang="en-US"/>
          </a:p>
        </p:txBody>
      </p:sp>
    </p:spTree>
    <p:extLst>
      <p:ext uri="{BB962C8B-B14F-4D97-AF65-F5344CB8AC3E}">
        <p14:creationId xmlns:p14="http://schemas.microsoft.com/office/powerpoint/2010/main" val="890461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B52B82-67E1-49BD-A200-A7033A7B0C1C}" type="slidenum">
              <a:rPr lang="en-US" smtClean="0"/>
              <a:t>8</a:t>
            </a:fld>
            <a:endParaRPr lang="en-US"/>
          </a:p>
        </p:txBody>
      </p:sp>
    </p:spTree>
    <p:extLst>
      <p:ext uri="{BB962C8B-B14F-4D97-AF65-F5344CB8AC3E}">
        <p14:creationId xmlns:p14="http://schemas.microsoft.com/office/powerpoint/2010/main" val="1451816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DB52B82-67E1-49BD-A200-A7033A7B0C1C}" type="slidenum">
              <a:rPr lang="en-US" smtClean="0"/>
              <a:t>11</a:t>
            </a:fld>
            <a:endParaRPr lang="en-US"/>
          </a:p>
        </p:txBody>
      </p:sp>
    </p:spTree>
    <p:extLst>
      <p:ext uri="{BB962C8B-B14F-4D97-AF65-F5344CB8AC3E}">
        <p14:creationId xmlns:p14="http://schemas.microsoft.com/office/powerpoint/2010/main" val="157858929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1.png"/><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1: Printer Friendly">
    <p:spTree>
      <p:nvGrpSpPr>
        <p:cNvPr id="1" name=""/>
        <p:cNvGrpSpPr/>
        <p:nvPr/>
      </p:nvGrpSpPr>
      <p:grpSpPr>
        <a:xfrm>
          <a:off x="0" y="0"/>
          <a:ext cx="0" cy="0"/>
          <a:chOff x="0" y="0"/>
          <a:chExt cx="0" cy="0"/>
        </a:xfrm>
      </p:grpSpPr>
      <p:sp>
        <p:nvSpPr>
          <p:cNvPr id="2" name="Title 1"/>
          <p:cNvSpPr>
            <a:spLocks noGrp="1"/>
          </p:cNvSpPr>
          <p:nvPr>
            <p:ph type="ctrTitle"/>
          </p:nvPr>
        </p:nvSpPr>
        <p:spPr>
          <a:xfrm>
            <a:off x="3295651" y="2343151"/>
            <a:ext cx="8134349" cy="1090420"/>
          </a:xfrm>
        </p:spPr>
        <p:txBody>
          <a:bodyPr lIns="0" tIns="0" rIns="0" bIns="0" anchor="b">
            <a:noAutofit/>
          </a:bodyPr>
          <a:lstStyle>
            <a:lvl1pPr marL="0" algn="l" defTabSz="914400" rtl="0" eaLnBrk="1" latinLnBrk="0" hangingPunct="1">
              <a:lnSpc>
                <a:spcPct val="90000"/>
              </a:lnSpc>
              <a:spcBef>
                <a:spcPct val="0"/>
              </a:spcBef>
              <a:buNone/>
              <a:defRPr lang="en-US" sz="3600" kern="1200" dirty="0">
                <a:solidFill>
                  <a:schemeClr val="accent1"/>
                </a:solidFill>
                <a:effectLst/>
                <a:latin typeface="+mj-lt"/>
                <a:ea typeface="+mj-ea"/>
                <a:cs typeface="+mj-cs"/>
              </a:defRPr>
            </a:lvl1pPr>
          </a:lstStyle>
          <a:p>
            <a:r>
              <a:rPr lang="en-US" dirty="0"/>
              <a:t>Click to edit Master title style</a:t>
            </a:r>
          </a:p>
        </p:txBody>
      </p:sp>
      <p:sp>
        <p:nvSpPr>
          <p:cNvPr id="3" name="Subtitle 2"/>
          <p:cNvSpPr>
            <a:spLocks noGrp="1"/>
          </p:cNvSpPr>
          <p:nvPr>
            <p:ph type="subTitle" idx="1"/>
          </p:nvPr>
        </p:nvSpPr>
        <p:spPr>
          <a:xfrm>
            <a:off x="3295650" y="3587559"/>
            <a:ext cx="8134350" cy="1608136"/>
          </a:xfrm>
        </p:spPr>
        <p:txBody>
          <a:bodyPr lIns="0" tIns="0" rIns="0" bIns="0">
            <a:noAutofit/>
          </a:bodyPr>
          <a:lstStyle>
            <a:lvl1pPr marL="0" indent="0" algn="l" defTabSz="914400" rtl="0" eaLnBrk="1" latinLnBrk="0" hangingPunct="1">
              <a:lnSpc>
                <a:spcPct val="90000"/>
              </a:lnSpc>
              <a:spcBef>
                <a:spcPts val="1800"/>
              </a:spcBef>
              <a:buFont typeface="Arial" panose="020B0604020202020204" pitchFamily="34" charset="0"/>
              <a:buNone/>
              <a:defRPr lang="en-US" sz="2400" kern="1200" spc="0" dirty="0">
                <a:solidFill>
                  <a:schemeClr val="accent1"/>
                </a:solidFill>
                <a:effectLst/>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0" name="Picture 9"/>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5463539" y="6481231"/>
            <a:ext cx="1264923" cy="109728"/>
          </a:xfrm>
          <a:prstGeom prst="rect">
            <a:avLst/>
          </a:prstGeom>
        </p:spPr>
      </p:pic>
      <p:pic>
        <p:nvPicPr>
          <p:cNvPr id="6" name="Picture 5"/>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408563" y="2500380"/>
            <a:ext cx="2448937" cy="1925570"/>
          </a:xfrm>
          <a:prstGeom prst="rect">
            <a:avLst/>
          </a:prstGeom>
        </p:spPr>
      </p:pic>
      <p:pic>
        <p:nvPicPr>
          <p:cNvPr id="11" name="Picture 2"/>
          <p:cNvPicPr>
            <a:picLocks noChangeAspect="1" noChangeArrowheads="1"/>
          </p:cNvPicPr>
          <p:nvPr userDrawn="1"/>
        </p:nvPicPr>
        <p:blipFill>
          <a:blip r:embed="rId5">
            <a:extLst>
              <a:ext uri="{28A0092B-C50C-407E-A947-70E740481C1C}">
                <a14:useLocalDpi xmlns:a14="http://schemas.microsoft.com/office/drawing/2010/main"/>
              </a:ext>
            </a:extLst>
          </a:blip>
          <a:stretch>
            <a:fillRect/>
          </a:stretch>
        </p:blipFill>
        <p:spPr bwMode="auto">
          <a:xfrm>
            <a:off x="9127372" y="5963651"/>
            <a:ext cx="2988428" cy="838082"/>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userDrawn="1"/>
        </p:nvGrpSpPr>
        <p:grpSpPr>
          <a:xfrm>
            <a:off x="12430897" y="5881817"/>
            <a:ext cx="2768341" cy="976184"/>
            <a:chOff x="9415848" y="5881817"/>
            <a:chExt cx="2768341" cy="976184"/>
          </a:xfrm>
        </p:grpSpPr>
        <p:sp>
          <p:nvSpPr>
            <p:cNvPr id="13" name="Rectangle 12"/>
            <p:cNvSpPr/>
            <p:nvPr userDrawn="1"/>
          </p:nvSpPr>
          <p:spPr bwMode="white">
            <a:xfrm>
              <a:off x="9415848" y="5881817"/>
              <a:ext cx="2768341" cy="9761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14" name="Picture 13"/>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9524843" y="5926923"/>
              <a:ext cx="2382916" cy="716251"/>
            </a:xfrm>
            <a:prstGeom prst="rect">
              <a:avLst/>
            </a:prstGeom>
          </p:spPr>
        </p:pic>
      </p:grpSp>
    </p:spTree>
    <p:extLst>
      <p:ext uri="{BB962C8B-B14F-4D97-AF65-F5344CB8AC3E}">
        <p14:creationId xmlns:p14="http://schemas.microsoft.com/office/powerpoint/2010/main" val="461979249"/>
      </p:ext>
    </p:extLst>
  </p:cSld>
  <p:clrMapOvr>
    <a:masterClrMapping/>
  </p:clrMapOvr>
  <p:extLst mod="1">
    <p:ext uri="{DCECCB84-F9BA-43D5-87BE-67443E8EF086}">
      <p15:sldGuideLst xmlns:p15="http://schemas.microsoft.com/office/powerpoint/2012/main">
        <p15:guide id="1" pos="480" userDrawn="1">
          <p15:clr>
            <a:srgbClr val="FBAE40"/>
          </p15:clr>
        </p15:guide>
        <p15:guide id="0" pos="7200" userDrawn="1">
          <p15:clr>
            <a:srgbClr val="FBAE40"/>
          </p15:clr>
        </p15:guide>
        <p15:guide id="2" pos="207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549" y="292608"/>
            <a:ext cx="11513969" cy="874319"/>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a:t>The Download: Tech Talks            #HPCCTechTalks</a:t>
            </a:r>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152732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The Download: Tech Talks            #HPCCTechTalks</a:t>
            </a:r>
          </a:p>
        </p:txBody>
      </p:sp>
      <p:sp>
        <p:nvSpPr>
          <p:cNvPr id="4" name="Slide Number Placeholder 3"/>
          <p:cNvSpPr>
            <a:spLocks noGrp="1"/>
          </p:cNvSpPr>
          <p:nvPr>
            <p:ph type="sldNum" sz="quarter" idx="12"/>
          </p:nvPr>
        </p:nvSpPr>
        <p:spPr/>
        <p:txBody>
          <a:bodyPr vert="horz" lIns="0" tIns="0" rIns="0" bIns="0" rtlCol="0" anchor="ctr"/>
          <a:lstStyle>
            <a:lvl1pPr algn="ctr">
              <a:defRPr lang="en-US" smtClean="0"/>
            </a:lvl1pPr>
          </a:lstStyle>
          <a:p>
            <a:fld id="{6FE306A7-A228-4E07-8D4E-C1DA2C3F3993}" type="slidenum">
              <a:rPr lang="en-US" smtClean="0"/>
              <a:pPr/>
              <a:t>‹#›</a:t>
            </a:fld>
            <a:endParaRPr lang="en-US"/>
          </a:p>
        </p:txBody>
      </p:sp>
    </p:spTree>
    <p:extLst>
      <p:ext uri="{BB962C8B-B14F-4D97-AF65-F5344CB8AC3E}">
        <p14:creationId xmlns:p14="http://schemas.microsoft.com/office/powerpoint/2010/main" val="2476384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losing Slide (If Necessary)">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5463539" y="6481231"/>
            <a:ext cx="1264923" cy="109728"/>
          </a:xfrm>
          <a:prstGeom prst="rect">
            <a:avLst/>
          </a:prstGeom>
        </p:spPr>
      </p:pic>
      <p:grpSp>
        <p:nvGrpSpPr>
          <p:cNvPr id="3" name="Group 2"/>
          <p:cNvGrpSpPr/>
          <p:nvPr userDrawn="1"/>
        </p:nvGrpSpPr>
        <p:grpSpPr>
          <a:xfrm>
            <a:off x="12344400" y="2362200"/>
            <a:ext cx="6096000" cy="1716089"/>
            <a:chOff x="12344400" y="2362200"/>
            <a:chExt cx="6096000" cy="1716089"/>
          </a:xfrm>
        </p:grpSpPr>
        <p:sp>
          <p:nvSpPr>
            <p:cNvPr id="2" name="Rectangle 1"/>
            <p:cNvSpPr/>
            <p:nvPr userDrawn="1"/>
          </p:nvSpPr>
          <p:spPr bwMode="white">
            <a:xfrm>
              <a:off x="12344400" y="2362200"/>
              <a:ext cx="6096000" cy="17160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4" name="Picture 3"/>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2945936" y="2587433"/>
              <a:ext cx="4389564" cy="1319406"/>
            </a:xfrm>
            <a:prstGeom prst="rect">
              <a:avLst/>
            </a:prstGeom>
          </p:spPr>
        </p:pic>
      </p:grpSp>
      <p:pic>
        <p:nvPicPr>
          <p:cNvPr id="6" name="Picture 5"/>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1970663" y="2017454"/>
            <a:ext cx="2906138" cy="2285060"/>
          </a:xfrm>
          <a:prstGeom prst="rect">
            <a:avLst/>
          </a:prstGeom>
        </p:spPr>
      </p:pic>
      <p:pic>
        <p:nvPicPr>
          <p:cNvPr id="11" name="Picture 10"/>
          <p:cNvPicPr>
            <a:picLocks noChangeAspect="1"/>
          </p:cNvPicPr>
          <p:nvPr userDrawn="1"/>
        </p:nvPicPr>
        <p:blipFill>
          <a:blip r:embed="rId6"/>
          <a:stretch>
            <a:fillRect/>
          </a:stretch>
        </p:blipFill>
        <p:spPr>
          <a:xfrm>
            <a:off x="6536301" y="2652262"/>
            <a:ext cx="4521534" cy="889558"/>
          </a:xfrm>
          <a:prstGeom prst="rect">
            <a:avLst/>
          </a:prstGeom>
        </p:spPr>
      </p:pic>
    </p:spTree>
    <p:extLst>
      <p:ext uri="{BB962C8B-B14F-4D97-AF65-F5344CB8AC3E}">
        <p14:creationId xmlns:p14="http://schemas.microsoft.com/office/powerpoint/2010/main" val="2577843779"/>
      </p:ext>
    </p:extLst>
  </p:cSld>
  <p:clrMapOvr>
    <a:masterClrMapping/>
  </p:clrMapOvr>
  <p:extLst mod="1">
    <p:ext uri="{DCECCB84-F9BA-43D5-87BE-67443E8EF086}">
      <p15:sldGuideLst xmlns:p15="http://schemas.microsoft.com/office/powerpoint/2012/main">
        <p15:guide id="1" pos="480">
          <p15:clr>
            <a:srgbClr val="FBAE40"/>
          </p15:clr>
        </p15:guide>
        <p15:guide id="2" pos="7200">
          <p15:clr>
            <a:srgbClr val="FBAE40"/>
          </p15:clr>
        </p15:guide>
        <p15:guide id="3" pos="3840" userDrawn="1">
          <p15:clr>
            <a:srgbClr val="FBAE40"/>
          </p15:clr>
        </p15:guide>
        <p15:guide id="4" orient="horz" pos="1992" userDrawn="1">
          <p15:clr>
            <a:srgbClr val="FBAE40"/>
          </p15:clr>
        </p15:guide>
        <p15:guide id="5" pos="547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 Not Use Layouts Past This">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36549" y="2694582"/>
            <a:ext cx="11513969" cy="1468836"/>
          </a:xfrm>
        </p:spPr>
        <p:txBody>
          <a:bodyPr/>
          <a:lstStyle>
            <a:lvl1pPr algn="ctr">
              <a:defRPr sz="5400" baseline="0">
                <a:solidFill>
                  <a:schemeClr val="bg1"/>
                </a:solidFill>
              </a:defRPr>
            </a:lvl1pPr>
          </a:lstStyle>
          <a:p>
            <a:r>
              <a:rPr lang="en-US" dirty="0"/>
              <a:t>Do Not Use Any Layouts</a:t>
            </a:r>
            <a:br>
              <a:rPr lang="en-US" dirty="0"/>
            </a:br>
            <a:r>
              <a:rPr lang="en-US" dirty="0"/>
              <a:t>Past This One</a:t>
            </a:r>
          </a:p>
        </p:txBody>
      </p:sp>
    </p:spTree>
    <p:extLst>
      <p:ext uri="{BB962C8B-B14F-4D97-AF65-F5344CB8AC3E}">
        <p14:creationId xmlns:p14="http://schemas.microsoft.com/office/powerpoint/2010/main" val="15679509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ext Content Slide">
    <p:spTree>
      <p:nvGrpSpPr>
        <p:cNvPr id="1" name=""/>
        <p:cNvGrpSpPr/>
        <p:nvPr/>
      </p:nvGrpSpPr>
      <p:grpSpPr>
        <a:xfrm>
          <a:off x="0" y="0"/>
          <a:ext cx="0" cy="0"/>
          <a:chOff x="0" y="0"/>
          <a:chExt cx="0" cy="0"/>
        </a:xfrm>
      </p:grpSpPr>
      <p:sp>
        <p:nvSpPr>
          <p:cNvPr id="9" name="Content Placeholder 3"/>
          <p:cNvSpPr>
            <a:spLocks noGrp="1"/>
          </p:cNvSpPr>
          <p:nvPr>
            <p:ph sz="half" idx="2"/>
          </p:nvPr>
        </p:nvSpPr>
        <p:spPr>
          <a:xfrm>
            <a:off x="597420" y="1345133"/>
            <a:ext cx="11313793" cy="3252139"/>
          </a:xfrm>
        </p:spPr>
        <p:txBody>
          <a:bodyPr/>
          <a:lstStyle>
            <a:lvl1pPr>
              <a:defRPr sz="3100"/>
            </a:lvl1pPr>
            <a:lvl2pPr>
              <a:defRPr sz="2600"/>
            </a:lvl2pPr>
            <a:lvl3pPr>
              <a:defRPr sz="2300"/>
            </a:lvl3pPr>
            <a:lvl4pPr>
              <a:defRPr sz="2100"/>
            </a:lvl4pPr>
            <a:lvl5pPr>
              <a:defRPr sz="2100"/>
            </a:lvl5pPr>
            <a:lvl6pPr>
              <a:defRPr sz="2100"/>
            </a:lvl6pPr>
            <a:lvl7pPr>
              <a:defRPr sz="2100"/>
            </a:lvl7pPr>
            <a:lvl8pPr>
              <a:defRPr sz="2100"/>
            </a:lvl8pPr>
            <a:lvl9pPr>
              <a:defRPr sz="2100"/>
            </a:lvl9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7" name="Title Placeholder 1"/>
          <p:cNvSpPr>
            <a:spLocks noGrp="1"/>
          </p:cNvSpPr>
          <p:nvPr>
            <p:ph type="title"/>
          </p:nvPr>
        </p:nvSpPr>
        <p:spPr>
          <a:xfrm>
            <a:off x="481441" y="254676"/>
            <a:ext cx="11424040" cy="533633"/>
          </a:xfrm>
          <a:prstGeom prst="rect">
            <a:avLst/>
          </a:prstGeom>
        </p:spPr>
        <p:txBody>
          <a:bodyPr rtlCol="0">
            <a:noAutofit/>
          </a:bodyPr>
          <a:lstStyle>
            <a:lvl1pPr>
              <a:defRPr sz="2600"/>
            </a:lvl1pPr>
          </a:lstStyle>
          <a:p>
            <a:r>
              <a:rPr lang="en-CA"/>
              <a:t>Click to edit Master title style</a:t>
            </a:r>
            <a:endParaRPr lang="en-US" dirty="0"/>
          </a:p>
        </p:txBody>
      </p:sp>
      <p:sp>
        <p:nvSpPr>
          <p:cNvPr id="4" name="Slide Number Placeholder 5"/>
          <p:cNvSpPr>
            <a:spLocks noGrp="1"/>
          </p:cNvSpPr>
          <p:nvPr>
            <p:ph type="sldNum" sz="quarter" idx="10"/>
          </p:nvPr>
        </p:nvSpPr>
        <p:spPr/>
        <p:txBody>
          <a:bodyPr/>
          <a:lstStyle>
            <a:lvl1pPr algn="r">
              <a:defRPr>
                <a:solidFill>
                  <a:schemeClr val="bg1"/>
                </a:solidFill>
              </a:defRPr>
            </a:lvl1pPr>
          </a:lstStyle>
          <a:p>
            <a:pPr>
              <a:defRPr/>
            </a:pPr>
            <a:fld id="{BD3A0FA4-4888-4F28-8FAB-2684F8E0FA2F}" type="slidenum">
              <a:rPr lang="en-US"/>
              <a:pPr>
                <a:defRPr/>
              </a:pPr>
              <a:t>‹#›</a:t>
            </a:fld>
            <a:endParaRPr lang="en-US"/>
          </a:p>
        </p:txBody>
      </p:sp>
      <p:sp>
        <p:nvSpPr>
          <p:cNvPr id="5" name="Footer Placeholder 4"/>
          <p:cNvSpPr>
            <a:spLocks noGrp="1"/>
          </p:cNvSpPr>
          <p:nvPr>
            <p:ph type="ftr" sz="quarter" idx="11"/>
          </p:nvPr>
        </p:nvSpPr>
        <p:spPr/>
        <p:txBody>
          <a:bodyPr/>
          <a:lstStyle>
            <a:lvl1pPr algn="r">
              <a:defRPr sz="1500">
                <a:solidFill>
                  <a:schemeClr val="tx1">
                    <a:tint val="75000"/>
                  </a:schemeClr>
                </a:solidFill>
              </a:defRPr>
            </a:lvl1pPr>
          </a:lstStyle>
          <a:p>
            <a:pPr>
              <a:defRPr/>
            </a:pPr>
            <a:r>
              <a:rPr lang="en-US"/>
              <a:t>The Download: Tech Talks            #HPCCTechTalks</a:t>
            </a:r>
          </a:p>
        </p:txBody>
      </p:sp>
    </p:spTree>
    <p:extLst>
      <p:ext uri="{BB962C8B-B14F-4D97-AF65-F5344CB8AC3E}">
        <p14:creationId xmlns:p14="http://schemas.microsoft.com/office/powerpoint/2010/main" val="4186425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2A: Simple, 1-Line">
    <p:spTree>
      <p:nvGrpSpPr>
        <p:cNvPr id="1" name=""/>
        <p:cNvGrpSpPr/>
        <p:nvPr/>
      </p:nvGrpSpPr>
      <p:grpSpPr>
        <a:xfrm>
          <a:off x="0" y="0"/>
          <a:ext cx="0" cy="0"/>
          <a:chOff x="0" y="0"/>
          <a:chExt cx="0" cy="0"/>
        </a:xfrm>
      </p:grpSpPr>
      <p:sp>
        <p:nvSpPr>
          <p:cNvPr id="5" name="Rectangle 4"/>
          <p:cNvSpPr/>
          <p:nvPr userDrawn="1"/>
        </p:nvSpPr>
        <p:spPr bwMode="white">
          <a:xfrm>
            <a:off x="0" y="3862388"/>
            <a:ext cx="12192000" cy="2995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309859" y="4269429"/>
            <a:ext cx="8120141" cy="476401"/>
          </a:xfrm>
        </p:spPr>
        <p:txBody>
          <a:bodyPr lIns="0" tIns="0" rIns="0" bIns="0" anchor="t">
            <a:noAutofit/>
          </a:bodyPr>
          <a:lstStyle>
            <a:lvl1pPr marL="0" algn="l" defTabSz="914400" rtl="0" eaLnBrk="1" latinLnBrk="0" hangingPunct="1">
              <a:lnSpc>
                <a:spcPct val="90000"/>
              </a:lnSpc>
              <a:spcBef>
                <a:spcPct val="0"/>
              </a:spcBef>
              <a:buNone/>
              <a:defRPr lang="en-US" sz="3600" kern="1200" dirty="0">
                <a:solidFill>
                  <a:schemeClr val="accent1"/>
                </a:solidFill>
                <a:effectLst/>
                <a:latin typeface="+mj-lt"/>
                <a:ea typeface="+mj-ea"/>
                <a:cs typeface="+mj-cs"/>
              </a:defRPr>
            </a:lvl1pPr>
          </a:lstStyle>
          <a:p>
            <a:r>
              <a:rPr lang="en-US" dirty="0"/>
              <a:t>Click to edit Master title style</a:t>
            </a:r>
          </a:p>
        </p:txBody>
      </p:sp>
      <p:sp>
        <p:nvSpPr>
          <p:cNvPr id="3" name="Subtitle 2"/>
          <p:cNvSpPr>
            <a:spLocks noGrp="1"/>
          </p:cNvSpPr>
          <p:nvPr>
            <p:ph type="subTitle" idx="1"/>
          </p:nvPr>
        </p:nvSpPr>
        <p:spPr>
          <a:xfrm>
            <a:off x="3309858" y="4916489"/>
            <a:ext cx="8120141" cy="1395411"/>
          </a:xfrm>
        </p:spPr>
        <p:txBody>
          <a:bodyPr lIns="0" tIns="0" rIns="0" bIns="0">
            <a:noAutofit/>
          </a:bodyPr>
          <a:lstStyle>
            <a:lvl1pPr marL="0" indent="0" algn="l" defTabSz="914400" rtl="0" eaLnBrk="1" latinLnBrk="0" hangingPunct="1">
              <a:lnSpc>
                <a:spcPct val="90000"/>
              </a:lnSpc>
              <a:spcBef>
                <a:spcPts val="1800"/>
              </a:spcBef>
              <a:buFont typeface="Arial" panose="020B0604020202020204" pitchFamily="34" charset="0"/>
              <a:buNone/>
              <a:defRPr lang="en-US" sz="2400" kern="1200" spc="0" dirty="0">
                <a:solidFill>
                  <a:schemeClr val="accent1"/>
                </a:solidFill>
                <a:effectLst/>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0" name="Picture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0"/>
            <a:ext cx="12184192" cy="3862388"/>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08563" y="4348230"/>
            <a:ext cx="2448937" cy="1925570"/>
          </a:xfrm>
          <a:prstGeom prst="rect">
            <a:avLst/>
          </a:prstGeom>
        </p:spPr>
      </p:pic>
      <p:pic>
        <p:nvPicPr>
          <p:cNvPr id="14" name="Picture 2"/>
          <p:cNvPicPr>
            <a:picLocks noChangeAspect="1" noChangeArrowheads="1"/>
          </p:cNvPicPr>
          <p:nvPr userDrawn="1"/>
        </p:nvPicPr>
        <p:blipFill>
          <a:blip r:embed="rId4">
            <a:extLst>
              <a:ext uri="{28A0092B-C50C-407E-A947-70E740481C1C}">
                <a14:useLocalDpi xmlns:a14="http://schemas.microsoft.com/office/drawing/2010/main"/>
              </a:ext>
            </a:extLst>
          </a:blip>
          <a:stretch>
            <a:fillRect/>
          </a:stretch>
        </p:blipFill>
        <p:spPr bwMode="auto">
          <a:xfrm>
            <a:off x="9127372" y="5963651"/>
            <a:ext cx="2988428" cy="838082"/>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userDrawn="1"/>
        </p:nvGrpSpPr>
        <p:grpSpPr>
          <a:xfrm>
            <a:off x="12733517" y="5881817"/>
            <a:ext cx="2768341" cy="976184"/>
            <a:chOff x="9415848" y="5881817"/>
            <a:chExt cx="2768341" cy="976184"/>
          </a:xfrm>
        </p:grpSpPr>
        <p:sp>
          <p:nvSpPr>
            <p:cNvPr id="16" name="Rectangle 15"/>
            <p:cNvSpPr/>
            <p:nvPr userDrawn="1"/>
          </p:nvSpPr>
          <p:spPr bwMode="white">
            <a:xfrm>
              <a:off x="9415848" y="5881817"/>
              <a:ext cx="2768341" cy="9761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17" name="Picture 16"/>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9524843" y="5926923"/>
              <a:ext cx="2382916" cy="716251"/>
            </a:xfrm>
            <a:prstGeom prst="rect">
              <a:avLst/>
            </a:prstGeom>
          </p:spPr>
        </p:pic>
      </p:grpSp>
    </p:spTree>
    <p:extLst>
      <p:ext uri="{BB962C8B-B14F-4D97-AF65-F5344CB8AC3E}">
        <p14:creationId xmlns:p14="http://schemas.microsoft.com/office/powerpoint/2010/main" val="2254006444"/>
      </p:ext>
    </p:extLst>
  </p:cSld>
  <p:clrMapOvr>
    <a:masterClrMapping/>
  </p:clrMapOvr>
  <p:extLst mod="1">
    <p:ext uri="{DCECCB84-F9BA-43D5-87BE-67443E8EF086}">
      <p15:sldGuideLst xmlns:p15="http://schemas.microsoft.com/office/powerpoint/2012/main">
        <p15:guide id="1" pos="354" userDrawn="1">
          <p15:clr>
            <a:srgbClr val="FBAE40"/>
          </p15:clr>
        </p15:guide>
        <p15:guide id="2" pos="7200">
          <p15:clr>
            <a:srgbClr val="FBAE40"/>
          </p15:clr>
        </p15:guide>
        <p15:guide id="0" orient="horz" pos="2433" userDrawn="1">
          <p15:clr>
            <a:srgbClr val="FBAE40"/>
          </p15:clr>
        </p15:guide>
        <p15:guide id="3" pos="7476" userDrawn="1">
          <p15:clr>
            <a:srgbClr val="FBAE40"/>
          </p15:clr>
        </p15:guide>
        <p15:guide id="4" pos="207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2B: Simple, 2-Line">
    <p:spTree>
      <p:nvGrpSpPr>
        <p:cNvPr id="1" name=""/>
        <p:cNvGrpSpPr/>
        <p:nvPr/>
      </p:nvGrpSpPr>
      <p:grpSpPr>
        <a:xfrm>
          <a:off x="0" y="0"/>
          <a:ext cx="0" cy="0"/>
          <a:chOff x="0" y="0"/>
          <a:chExt cx="0" cy="0"/>
        </a:xfrm>
      </p:grpSpPr>
      <p:sp>
        <p:nvSpPr>
          <p:cNvPr id="5" name="Rectangle 4"/>
          <p:cNvSpPr/>
          <p:nvPr userDrawn="1"/>
        </p:nvSpPr>
        <p:spPr bwMode="white">
          <a:xfrm>
            <a:off x="0" y="3862388"/>
            <a:ext cx="12192000" cy="2995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328411" y="4269429"/>
            <a:ext cx="8387340" cy="993134"/>
          </a:xfrm>
        </p:spPr>
        <p:txBody>
          <a:bodyPr lIns="0" tIns="0" rIns="0" bIns="0" anchor="t">
            <a:noAutofit/>
          </a:bodyPr>
          <a:lstStyle>
            <a:lvl1pPr marL="0" algn="l" defTabSz="914400" rtl="0" eaLnBrk="1" latinLnBrk="0" hangingPunct="1">
              <a:lnSpc>
                <a:spcPct val="90000"/>
              </a:lnSpc>
              <a:spcBef>
                <a:spcPct val="0"/>
              </a:spcBef>
              <a:buNone/>
              <a:defRPr lang="en-US" sz="3600" kern="1200" dirty="0">
                <a:solidFill>
                  <a:schemeClr val="accent1"/>
                </a:solidFill>
                <a:effectLst/>
                <a:latin typeface="+mj-lt"/>
                <a:ea typeface="+mj-ea"/>
                <a:cs typeface="+mj-cs"/>
              </a:defRPr>
            </a:lvl1pPr>
          </a:lstStyle>
          <a:p>
            <a:r>
              <a:rPr lang="en-US" dirty="0"/>
              <a:t>Click to edit Master title style</a:t>
            </a:r>
          </a:p>
        </p:txBody>
      </p:sp>
      <p:sp>
        <p:nvSpPr>
          <p:cNvPr id="3" name="Subtitle 2"/>
          <p:cNvSpPr>
            <a:spLocks noGrp="1"/>
          </p:cNvSpPr>
          <p:nvPr>
            <p:ph type="subTitle" idx="1"/>
          </p:nvPr>
        </p:nvSpPr>
        <p:spPr>
          <a:xfrm>
            <a:off x="3328411" y="5429250"/>
            <a:ext cx="8387340" cy="958049"/>
          </a:xfrm>
        </p:spPr>
        <p:txBody>
          <a:bodyPr lIns="0" tIns="0" rIns="0" bIns="0">
            <a:noAutofit/>
          </a:bodyPr>
          <a:lstStyle>
            <a:lvl1pPr marL="0" indent="0" algn="l" defTabSz="914400" rtl="0" eaLnBrk="1" latinLnBrk="0" hangingPunct="1">
              <a:lnSpc>
                <a:spcPct val="90000"/>
              </a:lnSpc>
              <a:spcBef>
                <a:spcPts val="1800"/>
              </a:spcBef>
              <a:buFont typeface="Arial" panose="020B0604020202020204" pitchFamily="34" charset="0"/>
              <a:buNone/>
              <a:defRPr lang="en-US" sz="2000" kern="1200" spc="0" dirty="0">
                <a:solidFill>
                  <a:schemeClr val="tx1"/>
                </a:solidFill>
                <a:effectLst/>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0" name="Picture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08563" y="4348230"/>
            <a:ext cx="2448937" cy="1925570"/>
          </a:xfrm>
          <a:prstGeom prst="rect">
            <a:avLst/>
          </a:prstGeom>
        </p:spPr>
      </p:pic>
      <p:pic>
        <p:nvPicPr>
          <p:cNvPr id="12" name="Picture 2"/>
          <p:cNvPicPr>
            <a:picLocks noChangeAspect="1" noChangeArrowheads="1"/>
          </p:cNvPicPr>
          <p:nvPr userDrawn="1"/>
        </p:nvPicPr>
        <p:blipFill>
          <a:blip r:embed="rId3">
            <a:extLst>
              <a:ext uri="{28A0092B-C50C-407E-A947-70E740481C1C}">
                <a14:useLocalDpi xmlns:a14="http://schemas.microsoft.com/office/drawing/2010/main"/>
              </a:ext>
            </a:extLst>
          </a:blip>
          <a:stretch>
            <a:fillRect/>
          </a:stretch>
        </p:blipFill>
        <p:spPr bwMode="auto">
          <a:xfrm>
            <a:off x="9127372" y="5963651"/>
            <a:ext cx="2988428" cy="83808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userDrawn="1"/>
        </p:nvGrpSpPr>
        <p:grpSpPr>
          <a:xfrm>
            <a:off x="9347459" y="5825549"/>
            <a:ext cx="2768341" cy="976184"/>
            <a:chOff x="9415848" y="5881817"/>
            <a:chExt cx="2768341" cy="976184"/>
          </a:xfrm>
        </p:grpSpPr>
        <p:sp>
          <p:nvSpPr>
            <p:cNvPr id="4" name="Rectangle 3"/>
            <p:cNvSpPr/>
            <p:nvPr userDrawn="1"/>
          </p:nvSpPr>
          <p:spPr bwMode="white">
            <a:xfrm>
              <a:off x="9415848" y="5881817"/>
              <a:ext cx="2768341" cy="9761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524843" y="5926923"/>
              <a:ext cx="2382916" cy="716251"/>
            </a:xfrm>
            <a:prstGeom prst="rect">
              <a:avLst/>
            </a:prstGeom>
          </p:spPr>
        </p:pic>
      </p:grpSp>
      <p:sp>
        <p:nvSpPr>
          <p:cNvPr id="13" name="Rectangle 12"/>
          <p:cNvSpPr/>
          <p:nvPr userDrawn="1"/>
        </p:nvSpPr>
        <p:spPr>
          <a:xfrm>
            <a:off x="0" y="0"/>
            <a:ext cx="12192000" cy="39520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7" name="Picture 6"/>
          <p:cNvPicPr>
            <a:picLocks noChangeAspect="1"/>
          </p:cNvPicPr>
          <p:nvPr userDrawn="1"/>
        </p:nvPicPr>
        <p:blipFill rotWithShape="1">
          <a:blip r:embed="rId5"/>
          <a:srcRect t="15575" b="17765"/>
          <a:stretch/>
        </p:blipFill>
        <p:spPr>
          <a:xfrm>
            <a:off x="0" y="2293"/>
            <a:ext cx="12192000" cy="3949775"/>
          </a:xfrm>
          <a:prstGeom prst="rect">
            <a:avLst/>
          </a:prstGeom>
        </p:spPr>
      </p:pic>
      <p:pic>
        <p:nvPicPr>
          <p:cNvPr id="14" name="Picture 13"/>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66293" y="619185"/>
            <a:ext cx="4824350" cy="2713697"/>
          </a:xfrm>
          <a:prstGeom prst="rect">
            <a:avLst/>
          </a:prstGeom>
        </p:spPr>
      </p:pic>
    </p:spTree>
    <p:extLst>
      <p:ext uri="{BB962C8B-B14F-4D97-AF65-F5344CB8AC3E}">
        <p14:creationId xmlns:p14="http://schemas.microsoft.com/office/powerpoint/2010/main" val="3553356456"/>
      </p:ext>
    </p:extLst>
  </p:cSld>
  <p:clrMapOvr>
    <a:masterClrMapping/>
  </p:clrMapOvr>
  <p:extLst mod="1">
    <p:ext uri="{DCECCB84-F9BA-43D5-87BE-67443E8EF086}">
      <p15:sldGuideLst xmlns:p15="http://schemas.microsoft.com/office/powerpoint/2012/main">
        <p15:guide id="1" orient="horz" pos="2433">
          <p15:clr>
            <a:srgbClr val="FBAE40"/>
          </p15:clr>
        </p15:guide>
        <p15:guide id="2" pos="3840" userDrawn="1">
          <p15:clr>
            <a:srgbClr val="FBAE40"/>
          </p15:clr>
        </p15:guide>
        <p15:guide id="3" pos="2075" userDrawn="1">
          <p15:clr>
            <a:srgbClr val="FBAE40"/>
          </p15:clr>
        </p15:guide>
        <p15:guide id="4" orient="horz" pos="342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er 1: Printer Friendly">
    <p:spTree>
      <p:nvGrpSpPr>
        <p:cNvPr id="1" name=""/>
        <p:cNvGrpSpPr/>
        <p:nvPr/>
      </p:nvGrpSpPr>
      <p:grpSpPr>
        <a:xfrm>
          <a:off x="0" y="0"/>
          <a:ext cx="0" cy="0"/>
          <a:chOff x="0" y="0"/>
          <a:chExt cx="0" cy="0"/>
        </a:xfrm>
      </p:grpSpPr>
      <p:sp>
        <p:nvSpPr>
          <p:cNvPr id="2" name="Title 1"/>
          <p:cNvSpPr>
            <a:spLocks noGrp="1"/>
          </p:cNvSpPr>
          <p:nvPr>
            <p:ph type="title"/>
          </p:nvPr>
        </p:nvSpPr>
        <p:spPr>
          <a:xfrm>
            <a:off x="338138" y="2740025"/>
            <a:ext cx="11520490" cy="907100"/>
          </a:xfrm>
        </p:spPr>
        <p:txBody>
          <a:bodyPr anchor="ctr"/>
          <a:lstStyle>
            <a:lvl1pPr marL="0" algn="l" defTabSz="914400" rtl="0" eaLnBrk="1" latinLnBrk="0" hangingPunct="1">
              <a:lnSpc>
                <a:spcPct val="90000"/>
              </a:lnSpc>
              <a:spcBef>
                <a:spcPct val="0"/>
              </a:spcBef>
              <a:buNone/>
              <a:defRPr lang="en-US" sz="3600" kern="1200" dirty="0">
                <a:solidFill>
                  <a:schemeClr val="accent1"/>
                </a:solidFill>
                <a:effectLst/>
                <a:latin typeface="+mj-lt"/>
                <a:ea typeface="+mj-ea"/>
                <a:cs typeface="+mj-cs"/>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The Download: Tech Talks            #HPCCTechTalks</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288783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er 2A: Simple (Right Third)">
    <p:spTree>
      <p:nvGrpSpPr>
        <p:cNvPr id="1" name=""/>
        <p:cNvGrpSpPr/>
        <p:nvPr/>
      </p:nvGrpSpPr>
      <p:grpSpPr>
        <a:xfrm>
          <a:off x="0" y="0"/>
          <a:ext cx="0" cy="0"/>
          <a:chOff x="0" y="0"/>
          <a:chExt cx="0" cy="0"/>
        </a:xfrm>
      </p:grpSpPr>
      <p:sp>
        <p:nvSpPr>
          <p:cNvPr id="12" name="Rectangle 11"/>
          <p:cNvSpPr/>
          <p:nvPr userDrawn="1"/>
        </p:nvSpPr>
        <p:spPr bwMode="white">
          <a:xfrm>
            <a:off x="0" y="0"/>
            <a:ext cx="808196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38138" y="2740025"/>
            <a:ext cx="7542212" cy="907100"/>
          </a:xfrm>
        </p:spPr>
        <p:txBody>
          <a:bodyPr anchor="ctr"/>
          <a:lstStyle>
            <a:lvl1pPr marL="0" algn="l" defTabSz="914400" rtl="0" eaLnBrk="1" latinLnBrk="0" hangingPunct="1">
              <a:lnSpc>
                <a:spcPct val="90000"/>
              </a:lnSpc>
              <a:spcBef>
                <a:spcPct val="0"/>
              </a:spcBef>
              <a:buNone/>
              <a:defRPr lang="en-US" sz="3600" kern="1200" dirty="0">
                <a:solidFill>
                  <a:schemeClr val="accent1"/>
                </a:solidFill>
                <a:effectLst/>
                <a:latin typeface="+mj-lt"/>
                <a:ea typeface="+mj-ea"/>
                <a:cs typeface="+mj-cs"/>
              </a:defRPr>
            </a:lvl1pPr>
          </a:lstStyle>
          <a:p>
            <a:r>
              <a:rPr lang="en-US" dirty="0"/>
              <a:t>Click to edit Master title style</a:t>
            </a:r>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81964" y="-1"/>
            <a:ext cx="4110036" cy="6858002"/>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94263" y="5340748"/>
            <a:ext cx="1477387" cy="1161652"/>
          </a:xfrm>
          <a:prstGeom prst="rect">
            <a:avLst/>
          </a:prstGeom>
        </p:spPr>
      </p:pic>
    </p:spTree>
    <p:extLst>
      <p:ext uri="{BB962C8B-B14F-4D97-AF65-F5344CB8AC3E}">
        <p14:creationId xmlns:p14="http://schemas.microsoft.com/office/powerpoint/2010/main" val="1922966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549" y="292608"/>
            <a:ext cx="11513969" cy="874319"/>
          </a:xfrm>
        </p:spPr>
        <p:txBody>
          <a:bodyPr/>
          <a:lstStyle/>
          <a:p>
            <a:r>
              <a:rPr lang="en-US" dirty="0"/>
              <a:t>Click to edit Master title style</a:t>
            </a:r>
          </a:p>
        </p:txBody>
      </p:sp>
      <p:sp>
        <p:nvSpPr>
          <p:cNvPr id="3" name="Content Placeholder 2"/>
          <p:cNvSpPr>
            <a:spLocks noGrp="1"/>
          </p:cNvSpPr>
          <p:nvPr>
            <p:ph idx="1"/>
          </p:nvPr>
        </p:nvSpPr>
        <p:spPr/>
        <p:txBody>
          <a:bodyPr/>
          <a:lstStyle>
            <a:lvl1pPr marL="228600" indent="-228600">
              <a:buClr>
                <a:schemeClr val="accent1"/>
              </a:buClr>
              <a:defRPr lang="en-US" sz="2800" kern="1200" dirty="0" smtClean="0">
                <a:solidFill>
                  <a:schemeClr val="tx1"/>
                </a:solidFill>
                <a:latin typeface="+mn-lt"/>
                <a:ea typeface="+mn-ea"/>
                <a:cs typeface="+mn-cs"/>
              </a:defRPr>
            </a:lvl1pPr>
            <a:lvl2pPr>
              <a:spcBef>
                <a:spcPts val="600"/>
              </a:spcBef>
              <a:defRPr/>
            </a:lvl2pPr>
            <a:lvl3pPr>
              <a:spcBef>
                <a:spcPts val="600"/>
              </a:spcBef>
              <a:defRPr/>
            </a:lvl3pPr>
          </a:lstStyle>
          <a:p>
            <a:pPr marL="228600" lvl="0" indent="-228600" algn="l" defTabSz="914400" rtl="0" eaLnBrk="1" latinLnBrk="0" hangingPunct="1">
              <a:lnSpc>
                <a:spcPct val="90000"/>
              </a:lnSpc>
              <a:spcBef>
                <a:spcPts val="1400"/>
              </a:spcBef>
              <a:buClr>
                <a:schemeClr val="accent1"/>
              </a:buClr>
              <a:buFont typeface="Arial" panose="020B0604020202020204" pitchFamily="34" charset="0"/>
              <a:buChar cha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r>
              <a:rPr lang="en-US"/>
              <a:t>The Download: Tech Talks            #HPCCTechTalks</a:t>
            </a:r>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Tree>
    <p:extLst>
      <p:ext uri="{BB962C8B-B14F-4D97-AF65-F5344CB8AC3E}">
        <p14:creationId xmlns:p14="http://schemas.microsoft.com/office/powerpoint/2010/main" val="3972676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ext: Two Column">
    <p:spTree>
      <p:nvGrpSpPr>
        <p:cNvPr id="1" name=""/>
        <p:cNvGrpSpPr/>
        <p:nvPr/>
      </p:nvGrpSpPr>
      <p:grpSpPr>
        <a:xfrm>
          <a:off x="0" y="0"/>
          <a:ext cx="0" cy="0"/>
          <a:chOff x="0" y="0"/>
          <a:chExt cx="0" cy="0"/>
        </a:xfrm>
      </p:grpSpPr>
      <p:sp>
        <p:nvSpPr>
          <p:cNvPr id="2" name="Title 1"/>
          <p:cNvSpPr>
            <a:spLocks noGrp="1"/>
          </p:cNvSpPr>
          <p:nvPr>
            <p:ph type="title"/>
          </p:nvPr>
        </p:nvSpPr>
        <p:spPr>
          <a:xfrm>
            <a:off x="336549" y="292608"/>
            <a:ext cx="11513969" cy="874319"/>
          </a:xfrm>
        </p:spPr>
        <p:txBody>
          <a:bodyPr/>
          <a:lstStyle/>
          <a:p>
            <a:r>
              <a:rPr lang="en-US" dirty="0"/>
              <a:t>Click to edit Master title style</a:t>
            </a:r>
          </a:p>
        </p:txBody>
      </p:sp>
      <p:sp>
        <p:nvSpPr>
          <p:cNvPr id="3" name="Content Placeholder 2"/>
          <p:cNvSpPr>
            <a:spLocks noGrp="1"/>
          </p:cNvSpPr>
          <p:nvPr>
            <p:ph sz="half" idx="1"/>
          </p:nvPr>
        </p:nvSpPr>
        <p:spPr>
          <a:xfrm>
            <a:off x="333374" y="1338263"/>
            <a:ext cx="5572125" cy="4833936"/>
          </a:xfrm>
        </p:spPr>
        <p:txBody>
          <a:bodyPr/>
          <a:lstStyle>
            <a:lvl1pPr marL="228600" indent="-228600">
              <a:buClr>
                <a:schemeClr val="accent1"/>
              </a:buClr>
              <a:defRPr lang="en-US" sz="2800" kern="1200" dirty="0" smtClean="0">
                <a:solidFill>
                  <a:schemeClr val="tx1"/>
                </a:solidFill>
                <a:latin typeface="+mn-lt"/>
                <a:ea typeface="+mn-ea"/>
                <a:cs typeface="+mn-cs"/>
              </a:defRPr>
            </a:lvl1pPr>
            <a:lvl2pPr>
              <a:spcBef>
                <a:spcPts val="600"/>
              </a:spcBef>
              <a:defRPr/>
            </a:lvl2pPr>
            <a:lvl3pPr>
              <a:spcBef>
                <a:spcPts val="600"/>
              </a:spcBef>
              <a:defRPr/>
            </a:lvl3pPr>
          </a:lstStyle>
          <a:p>
            <a:pPr marL="228600" lvl="0" indent="-228600" algn="l" defTabSz="914400" rtl="0" eaLnBrk="1" latinLnBrk="0" hangingPunct="1">
              <a:lnSpc>
                <a:spcPct val="90000"/>
              </a:lnSpc>
              <a:spcBef>
                <a:spcPts val="1400"/>
              </a:spcBef>
              <a:buClr>
                <a:schemeClr val="accent1"/>
              </a:buClr>
              <a:buFont typeface="Arial" panose="020B0604020202020204" pitchFamily="34" charset="0"/>
              <a:buChar cha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86500" y="1338262"/>
            <a:ext cx="5564018" cy="4833937"/>
          </a:xfrm>
        </p:spPr>
        <p:txBody>
          <a:bodyPr/>
          <a:lstStyle>
            <a:lvl1pPr marL="228600" indent="-228600">
              <a:defRPr lang="en-US" sz="2800" kern="1200" dirty="0" smtClean="0">
                <a:solidFill>
                  <a:schemeClr val="tx1"/>
                </a:solidFill>
                <a:latin typeface="+mn-lt"/>
                <a:ea typeface="+mn-ea"/>
                <a:cs typeface="+mn-cs"/>
              </a:defRPr>
            </a:lvl1pPr>
            <a:lvl2pPr marL="685800" indent="-228600">
              <a:defRPr lang="en-US" sz="2400" kern="1200" dirty="0" smtClean="0">
                <a:solidFill>
                  <a:prstClr val="black"/>
                </a:solidFill>
                <a:latin typeface="+mn-lt"/>
                <a:ea typeface="+mn-ea"/>
                <a:cs typeface="+mn-cs"/>
              </a:defRPr>
            </a:lvl2pPr>
            <a:lvl3pPr marL="1143000" indent="-228600">
              <a:defRPr lang="en-US" sz="2400" kern="1200" dirty="0" smtClean="0">
                <a:solidFill>
                  <a:prstClr val="black"/>
                </a:solidFill>
                <a:latin typeface="+mn-lt"/>
                <a:ea typeface="+mn-ea"/>
                <a:cs typeface="+mn-cs"/>
              </a:defRPr>
            </a:lvl3pPr>
            <a:lvl4pPr>
              <a:defRPr sz="2400"/>
            </a:lvl4pPr>
            <a:lvl5pPr>
              <a:defRPr sz="2400"/>
            </a:lvl5pPr>
          </a:lstStyle>
          <a:p>
            <a:pPr marL="228600" lvl="0" indent="-228600" algn="l" defTabSz="914400" rtl="0" eaLnBrk="1" latinLnBrk="0" hangingPunct="1">
              <a:lnSpc>
                <a:spcPct val="90000"/>
              </a:lnSpc>
              <a:spcBef>
                <a:spcPts val="1400"/>
              </a:spcBef>
              <a:buClr>
                <a:schemeClr val="accent1"/>
              </a:buClr>
              <a:buFont typeface="Arial" panose="020B0604020202020204" pitchFamily="34" charset="0"/>
              <a:buChar char="•"/>
            </a:pPr>
            <a:r>
              <a:rPr lang="en-US" dirty="0"/>
              <a:t>Click to edit Master text styles</a:t>
            </a:r>
          </a:p>
          <a:p>
            <a:pPr marL="685800" lvl="1" indent="-228600" algn="l" defTabSz="914400" rtl="0" eaLnBrk="1" latinLnBrk="0" hangingPunct="1">
              <a:lnSpc>
                <a:spcPct val="90000"/>
              </a:lnSpc>
              <a:spcBef>
                <a:spcPts val="600"/>
              </a:spcBef>
              <a:buFont typeface="Arial" panose="020B0604020202020204" pitchFamily="34" charset="0"/>
              <a:buChar char="•"/>
            </a:pPr>
            <a:r>
              <a:rPr lang="en-US" dirty="0"/>
              <a:t>Second level</a:t>
            </a:r>
          </a:p>
          <a:p>
            <a:pPr marL="1143000" lvl="2" indent="-228600" algn="l" defTabSz="914400" rtl="0" eaLnBrk="1" latinLnBrk="0" hangingPunct="1">
              <a:lnSpc>
                <a:spcPct val="90000"/>
              </a:lnSpc>
              <a:spcBef>
                <a:spcPts val="600"/>
              </a:spcBef>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r>
              <a:rPr lang="en-US"/>
              <a:t>The Download: Tech Talks            #HPCCTechTalks</a:t>
            </a:r>
          </a:p>
        </p:txBody>
      </p:sp>
      <p:sp>
        <p:nvSpPr>
          <p:cNvPr id="7" name="Slide Number Placeholder 6"/>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2513055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ne Subheading">
    <p:spTree>
      <p:nvGrpSpPr>
        <p:cNvPr id="1" name=""/>
        <p:cNvGrpSpPr/>
        <p:nvPr/>
      </p:nvGrpSpPr>
      <p:grpSpPr>
        <a:xfrm>
          <a:off x="0" y="0"/>
          <a:ext cx="0" cy="0"/>
          <a:chOff x="0" y="0"/>
          <a:chExt cx="0" cy="0"/>
        </a:xfrm>
      </p:grpSpPr>
      <p:sp>
        <p:nvSpPr>
          <p:cNvPr id="2" name="Title 1"/>
          <p:cNvSpPr>
            <a:spLocks noGrp="1"/>
          </p:cNvSpPr>
          <p:nvPr>
            <p:ph type="title"/>
          </p:nvPr>
        </p:nvSpPr>
        <p:spPr>
          <a:xfrm>
            <a:off x="333375" y="292608"/>
            <a:ext cx="11525250" cy="876299"/>
          </a:xfrm>
        </p:spPr>
        <p:txBody>
          <a:bodyPr/>
          <a:lstStyle/>
          <a:p>
            <a:r>
              <a:rPr lang="en-US" dirty="0"/>
              <a:t>Click to edit Master title style</a:t>
            </a:r>
          </a:p>
        </p:txBody>
      </p:sp>
      <p:sp>
        <p:nvSpPr>
          <p:cNvPr id="3" name="Text Placeholder 2"/>
          <p:cNvSpPr>
            <a:spLocks noGrp="1"/>
          </p:cNvSpPr>
          <p:nvPr>
            <p:ph type="body" idx="1"/>
          </p:nvPr>
        </p:nvSpPr>
        <p:spPr>
          <a:xfrm>
            <a:off x="333375" y="1338263"/>
            <a:ext cx="11525251" cy="547687"/>
          </a:xfrm>
        </p:spPr>
        <p:txBody>
          <a:bodyPr lIns="0" tIns="54864" rIns="0" bIns="0" anchor="t">
            <a:noAutofit/>
          </a:bodyPr>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33375" y="1885950"/>
            <a:ext cx="11525249" cy="4286250"/>
          </a:xfrm>
        </p:spPr>
        <p:txBody>
          <a:bodyPr/>
          <a:lstStyle>
            <a:lvl1pPr marL="228600" indent="-228600">
              <a:defRPr lang="en-US" sz="2800" kern="1200" dirty="0" smtClean="0">
                <a:solidFill>
                  <a:schemeClr val="tx1"/>
                </a:solidFill>
                <a:latin typeface="+mn-lt"/>
                <a:ea typeface="+mn-ea"/>
                <a:cs typeface="+mn-cs"/>
              </a:defRPr>
            </a:lvl1pPr>
            <a:lvl2pPr marL="685800" indent="-228600">
              <a:defRPr lang="en-US" sz="2400" kern="1200" dirty="0" smtClean="0">
                <a:solidFill>
                  <a:prstClr val="black"/>
                </a:solidFill>
                <a:latin typeface="+mn-lt"/>
                <a:ea typeface="+mn-ea"/>
                <a:cs typeface="+mn-cs"/>
              </a:defRPr>
            </a:lvl2pPr>
            <a:lvl3pPr>
              <a:spcBef>
                <a:spcPts val="600"/>
              </a:spcBef>
              <a:defRPr sz="2400"/>
            </a:lvl3pPr>
            <a:lvl4pPr>
              <a:defRPr sz="2400"/>
            </a:lvl4pPr>
            <a:lvl5pPr>
              <a:defRPr sz="2400"/>
            </a:lvl5pPr>
          </a:lstStyle>
          <a:p>
            <a:pPr marL="228600" lvl="0" indent="-228600" algn="l" defTabSz="914400" rtl="0" eaLnBrk="1" latinLnBrk="0" hangingPunct="1">
              <a:lnSpc>
                <a:spcPct val="90000"/>
              </a:lnSpc>
              <a:spcBef>
                <a:spcPts val="1400"/>
              </a:spcBef>
              <a:buClr>
                <a:schemeClr val="accent1"/>
              </a:buClr>
              <a:buFont typeface="Arial" panose="020B0604020202020204" pitchFamily="34" charset="0"/>
              <a:buChar char="•"/>
            </a:pPr>
            <a:r>
              <a:rPr lang="en-US" dirty="0"/>
              <a:t>Click to edit Master text styles</a:t>
            </a:r>
          </a:p>
          <a:p>
            <a:pPr marL="685800" lvl="1" indent="-228600" algn="l" defTabSz="914400" rtl="0" eaLnBrk="1" latinLnBrk="0" hangingPunct="1">
              <a:lnSpc>
                <a:spcPct val="90000"/>
              </a:lnSpc>
              <a:spcBef>
                <a:spcPts val="600"/>
              </a:spcBef>
              <a:buFont typeface="Arial" panose="020B0604020202020204" pitchFamily="34" charset="0"/>
              <a:buChar char="•"/>
            </a:pPr>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r>
              <a:rPr lang="en-US"/>
              <a:t>The Download: Tech Talks            #HPCCTechTalks</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1085167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Text: Two Subheadings">
    <p:spTree>
      <p:nvGrpSpPr>
        <p:cNvPr id="1" name=""/>
        <p:cNvGrpSpPr/>
        <p:nvPr/>
      </p:nvGrpSpPr>
      <p:grpSpPr>
        <a:xfrm>
          <a:off x="0" y="0"/>
          <a:ext cx="0" cy="0"/>
          <a:chOff x="0" y="0"/>
          <a:chExt cx="0" cy="0"/>
        </a:xfrm>
      </p:grpSpPr>
      <p:sp>
        <p:nvSpPr>
          <p:cNvPr id="2" name="Title 1"/>
          <p:cNvSpPr>
            <a:spLocks noGrp="1"/>
          </p:cNvSpPr>
          <p:nvPr>
            <p:ph type="title"/>
          </p:nvPr>
        </p:nvSpPr>
        <p:spPr>
          <a:xfrm>
            <a:off x="333375" y="292608"/>
            <a:ext cx="11525250" cy="876299"/>
          </a:xfrm>
        </p:spPr>
        <p:txBody>
          <a:bodyPr/>
          <a:lstStyle/>
          <a:p>
            <a:r>
              <a:rPr lang="en-US" dirty="0"/>
              <a:t>Click to edit Master title style</a:t>
            </a:r>
          </a:p>
        </p:txBody>
      </p:sp>
      <p:sp>
        <p:nvSpPr>
          <p:cNvPr id="3" name="Text Placeholder 2"/>
          <p:cNvSpPr>
            <a:spLocks noGrp="1"/>
          </p:cNvSpPr>
          <p:nvPr>
            <p:ph type="body" idx="1"/>
          </p:nvPr>
        </p:nvSpPr>
        <p:spPr>
          <a:xfrm>
            <a:off x="333375" y="1338263"/>
            <a:ext cx="5572125" cy="547687"/>
          </a:xfrm>
        </p:spPr>
        <p:txBody>
          <a:bodyPr lIns="0" tIns="54864" rIns="0" bIns="0" anchor="t">
            <a:noAutofit/>
          </a:bodyPr>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33376" y="1885950"/>
            <a:ext cx="5572124" cy="4286250"/>
          </a:xfrm>
        </p:spPr>
        <p:txBody>
          <a:bodyPr/>
          <a:lstStyle>
            <a:lvl1pPr marL="228600" indent="-228600">
              <a:defRPr lang="en-US" sz="2800" kern="1200" dirty="0" smtClean="0">
                <a:solidFill>
                  <a:schemeClr val="tx1"/>
                </a:solidFill>
                <a:latin typeface="+mn-lt"/>
                <a:ea typeface="+mn-ea"/>
                <a:cs typeface="+mn-cs"/>
              </a:defRPr>
            </a:lvl1pPr>
            <a:lvl2pPr marL="685800" indent="-228600">
              <a:defRPr lang="en-US" sz="2400" kern="1200" dirty="0" smtClean="0">
                <a:solidFill>
                  <a:prstClr val="black"/>
                </a:solidFill>
                <a:latin typeface="+mn-lt"/>
                <a:ea typeface="+mn-ea"/>
                <a:cs typeface="+mn-cs"/>
              </a:defRPr>
            </a:lvl2pPr>
            <a:lvl3pPr>
              <a:spcBef>
                <a:spcPts val="600"/>
              </a:spcBef>
              <a:defRPr sz="2400"/>
            </a:lvl3pPr>
            <a:lvl4pPr>
              <a:defRPr sz="2400"/>
            </a:lvl4pPr>
            <a:lvl5pPr>
              <a:defRPr sz="2400"/>
            </a:lvl5pPr>
          </a:lstStyle>
          <a:p>
            <a:pPr marL="228600" lvl="0" indent="-228600" algn="l" defTabSz="914400" rtl="0" eaLnBrk="1" latinLnBrk="0" hangingPunct="1">
              <a:lnSpc>
                <a:spcPct val="90000"/>
              </a:lnSpc>
              <a:spcBef>
                <a:spcPts val="1400"/>
              </a:spcBef>
              <a:buClr>
                <a:schemeClr val="accent1"/>
              </a:buClr>
              <a:buFont typeface="Arial" panose="020B0604020202020204" pitchFamily="34" charset="0"/>
              <a:buChar char="•"/>
            </a:pPr>
            <a:r>
              <a:rPr lang="en-US" dirty="0"/>
              <a:t>Click to edit Master text styles</a:t>
            </a:r>
          </a:p>
          <a:p>
            <a:pPr marL="685800" lvl="1" indent="-228600" algn="l" defTabSz="914400" rtl="0" eaLnBrk="1" latinLnBrk="0" hangingPunct="1">
              <a:lnSpc>
                <a:spcPct val="90000"/>
              </a:lnSpc>
              <a:spcBef>
                <a:spcPts val="600"/>
              </a:spcBef>
              <a:buFont typeface="Arial" panose="020B0604020202020204" pitchFamily="34" charset="0"/>
              <a:buChar char="•"/>
            </a:pPr>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86500" y="1338263"/>
            <a:ext cx="5572124" cy="547687"/>
          </a:xfrm>
        </p:spPr>
        <p:txBody>
          <a:bodyPr vert="horz" lIns="0" tIns="54864" rIns="0" bIns="0" rtlCol="0" anchor="t">
            <a:noAutofit/>
          </a:bodyPr>
          <a:lstStyle>
            <a:lvl1pPr marL="228600" indent="-228600">
              <a:buNone/>
              <a:defRPr lang="en-US" b="1" dirty="0" smtClean="0">
                <a:solidFill>
                  <a:schemeClr val="tx1"/>
                </a:solidFill>
              </a:defRPr>
            </a:lvl1pPr>
          </a:lstStyle>
          <a:p>
            <a:pPr marL="0" lvl="0" indent="0"/>
            <a:r>
              <a:rPr lang="en-US" dirty="0"/>
              <a:t>Click to edit Master text styles</a:t>
            </a:r>
          </a:p>
        </p:txBody>
      </p:sp>
      <p:sp>
        <p:nvSpPr>
          <p:cNvPr id="6" name="Content Placeholder 5"/>
          <p:cNvSpPr>
            <a:spLocks noGrp="1"/>
          </p:cNvSpPr>
          <p:nvPr>
            <p:ph sz="quarter" idx="4"/>
          </p:nvPr>
        </p:nvSpPr>
        <p:spPr>
          <a:xfrm>
            <a:off x="6286500" y="1885951"/>
            <a:ext cx="5572124" cy="4286249"/>
          </a:xfrm>
        </p:spPr>
        <p:txBody>
          <a:bodyPr/>
          <a:lstStyle>
            <a:lvl1pPr marL="228600" indent="-228600">
              <a:defRPr lang="en-US" sz="2800" kern="1200" dirty="0" smtClean="0">
                <a:solidFill>
                  <a:schemeClr val="tx1"/>
                </a:solidFill>
                <a:latin typeface="+mn-lt"/>
                <a:ea typeface="+mn-ea"/>
                <a:cs typeface="+mn-cs"/>
              </a:defRPr>
            </a:lvl1pPr>
            <a:lvl2pPr>
              <a:spcBef>
                <a:spcPts val="600"/>
              </a:spcBef>
              <a:defRPr sz="2400"/>
            </a:lvl2pPr>
            <a:lvl3pPr marL="1143000" indent="-228600">
              <a:defRPr lang="en-US" sz="2400" kern="1200" dirty="0" smtClean="0">
                <a:solidFill>
                  <a:prstClr val="black"/>
                </a:solidFill>
                <a:latin typeface="+mn-lt"/>
                <a:ea typeface="+mn-ea"/>
                <a:cs typeface="+mn-cs"/>
              </a:defRPr>
            </a:lvl3pPr>
            <a:lvl4pPr>
              <a:defRPr sz="2400"/>
            </a:lvl4pPr>
            <a:lvl5pPr>
              <a:defRPr sz="2400"/>
            </a:lvl5pPr>
          </a:lstStyle>
          <a:p>
            <a:pPr marL="228600" lvl="0" indent="-228600" algn="l" defTabSz="914400" rtl="0" eaLnBrk="1" latinLnBrk="0" hangingPunct="1">
              <a:lnSpc>
                <a:spcPct val="90000"/>
              </a:lnSpc>
              <a:spcBef>
                <a:spcPts val="1400"/>
              </a:spcBef>
              <a:buClr>
                <a:schemeClr val="accent1"/>
              </a:buClr>
              <a:buFont typeface="Arial" panose="020B0604020202020204" pitchFamily="34" charset="0"/>
              <a:buChar char="•"/>
            </a:pPr>
            <a:r>
              <a:rPr lang="en-US" dirty="0"/>
              <a:t>Click to edit Master text styles</a:t>
            </a:r>
          </a:p>
          <a:p>
            <a:pPr lvl="1"/>
            <a:r>
              <a:rPr lang="en-US" dirty="0"/>
              <a:t>Second level</a:t>
            </a:r>
          </a:p>
          <a:p>
            <a:pPr marL="1143000" lvl="2" indent="-228600" algn="l" defTabSz="914400" rtl="0" eaLnBrk="1" latinLnBrk="0" hangingPunct="1">
              <a:lnSpc>
                <a:spcPct val="90000"/>
              </a:lnSpc>
              <a:spcBef>
                <a:spcPts val="600"/>
              </a:spcBef>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r>
              <a:rPr lang="en-US"/>
              <a:t>The Download: Tech Talks            #HPCCTechTalks</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889140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549" y="288923"/>
            <a:ext cx="11513969" cy="874319"/>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36549" y="1341037"/>
            <a:ext cx="11522076" cy="4831163"/>
          </a:xfrm>
          <a:prstGeom prst="rect">
            <a:avLst/>
          </a:prstGeom>
        </p:spPr>
        <p:txBody>
          <a:bodyPr vert="horz" lIns="91440" tIns="45720" rIns="91440" bIns="45720" rtlCol="0">
            <a:normAutofit/>
          </a:bodyPr>
          <a:lstStyle/>
          <a:p>
            <a:pPr lvl="0"/>
            <a:r>
              <a:rPr lang="en-US" dirty="0"/>
              <a:t>Click to edit Master text styles</a:t>
            </a:r>
          </a:p>
          <a:p>
            <a:pPr marL="685800" lvl="1" indent="-228600" algn="l" defTabSz="914400" rtl="0" eaLnBrk="1" latinLnBrk="0" hangingPunct="1">
              <a:lnSpc>
                <a:spcPct val="90000"/>
              </a:lnSpc>
              <a:spcBef>
                <a:spcPts val="600"/>
              </a:spcBef>
              <a:buClr>
                <a:prstClr val="black">
                  <a:lumMod val="75000"/>
                  <a:lumOff val="25000"/>
                </a:prstClr>
              </a:buClr>
              <a:buFont typeface="Arial" panose="020B0604020202020204" pitchFamily="34" charset="0"/>
              <a:buChar char="•"/>
            </a:pPr>
            <a:r>
              <a:rPr lang="en-US" dirty="0"/>
              <a:t>Second level</a:t>
            </a:r>
          </a:p>
          <a:p>
            <a:pPr marL="1143000" lvl="2" indent="-228600" algn="l" defTabSz="914400" rtl="0" eaLnBrk="1" latinLnBrk="0" hangingPunct="1">
              <a:lnSpc>
                <a:spcPct val="90000"/>
              </a:lnSpc>
              <a:spcBef>
                <a:spcPts val="60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848885" y="6353968"/>
            <a:ext cx="4535916" cy="365125"/>
          </a:xfrm>
          <a:prstGeom prst="rect">
            <a:avLst/>
          </a:prstGeom>
        </p:spPr>
        <p:txBody>
          <a:bodyPr vert="horz" lIns="0" tIns="0" rIns="0" bIns="0" rtlCol="0" anchor="ctr"/>
          <a:lstStyle>
            <a:lvl1pPr algn="l">
              <a:defRPr kumimoji="0" lang="en-US" sz="1200" b="0" i="0" u="none" strike="noStrike" kern="1200" cap="none" spc="0" normalizeH="0" baseline="0" dirty="0">
                <a:ln>
                  <a:noFill/>
                </a:ln>
                <a:solidFill>
                  <a:prstClr val="black">
                    <a:lumMod val="50000"/>
                    <a:lumOff val="50000"/>
                  </a:prstClr>
                </a:solidFill>
                <a:effectLst/>
                <a:uLnTx/>
                <a:uFillTx/>
                <a:latin typeface="Calibri"/>
                <a:ea typeface="+mn-ea"/>
                <a:cs typeface="+mn-cs"/>
              </a:defRPr>
            </a:lvl1pPr>
          </a:lstStyle>
          <a:p>
            <a:r>
              <a:rPr lang="en-US"/>
              <a:t>The Download: Tech Talks            #HPCCTechTalks</a:t>
            </a:r>
            <a:endParaRPr lang="en-US" dirty="0"/>
          </a:p>
        </p:txBody>
      </p:sp>
      <p:sp>
        <p:nvSpPr>
          <p:cNvPr id="6" name="Slide Number Placeholder 5"/>
          <p:cNvSpPr>
            <a:spLocks noGrp="1"/>
          </p:cNvSpPr>
          <p:nvPr>
            <p:ph type="sldNum" sz="quarter" idx="4"/>
          </p:nvPr>
        </p:nvSpPr>
        <p:spPr>
          <a:xfrm>
            <a:off x="336549" y="6353968"/>
            <a:ext cx="398036" cy="365125"/>
          </a:xfrm>
          <a:prstGeom prst="rect">
            <a:avLst/>
          </a:prstGeom>
        </p:spPr>
        <p:txBody>
          <a:bodyPr vert="horz" lIns="0" tIns="0" rIns="0" bIns="0" rtlCol="0" anchor="ctr"/>
          <a:lstStyle>
            <a:lvl1pPr algn="ctr">
              <a:defRPr kumimoji="0" lang="en-US" sz="1200" b="1" i="0" u="none" strike="noStrike" kern="1200" cap="none" spc="0" normalizeH="0" baseline="0" smtClean="0">
                <a:ln>
                  <a:noFill/>
                </a:ln>
                <a:solidFill>
                  <a:prstClr val="black"/>
                </a:solidFill>
                <a:effectLst/>
                <a:uLnTx/>
                <a:uFillTx/>
                <a:latin typeface="Calibri"/>
                <a:ea typeface="+mn-ea"/>
                <a:cs typeface="+mn-cs"/>
              </a:defRPr>
            </a:lvl1pPr>
          </a:lstStyle>
          <a:p>
            <a:fld id="{6FE306A7-A228-4E07-8D4E-C1DA2C3F3993}" type="slidenum">
              <a:rPr lang="en-US" smtClean="0"/>
              <a:pPr/>
              <a:t>‹#›</a:t>
            </a:fld>
            <a:endParaRPr lang="en-US" dirty="0"/>
          </a:p>
        </p:txBody>
      </p:sp>
      <p:pic>
        <p:nvPicPr>
          <p:cNvPr id="8" name="Picture 7"/>
          <p:cNvPicPr>
            <a:picLocks noChangeAspect="1"/>
          </p:cNvPicPr>
          <p:nvPr userDrawn="1"/>
        </p:nvPicPr>
        <p:blipFill>
          <a:blip r:embed="rId16">
            <a:extLst>
              <a:ext uri="{28A0092B-C50C-407E-A947-70E740481C1C}">
                <a14:useLocalDpi xmlns:a14="http://schemas.microsoft.com/office/drawing/2010/main"/>
              </a:ext>
            </a:extLst>
          </a:blip>
          <a:stretch>
            <a:fillRect/>
          </a:stretch>
        </p:blipFill>
        <p:spPr>
          <a:xfrm>
            <a:off x="10782300" y="5694560"/>
            <a:ext cx="1265116" cy="994746"/>
          </a:xfrm>
          <a:prstGeom prst="rect">
            <a:avLst/>
          </a:prstGeom>
        </p:spPr>
      </p:pic>
    </p:spTree>
    <p:extLst>
      <p:ext uri="{BB962C8B-B14F-4D97-AF65-F5344CB8AC3E}">
        <p14:creationId xmlns:p14="http://schemas.microsoft.com/office/powerpoint/2010/main" val="822610439"/>
      </p:ext>
    </p:extLst>
  </p:cSld>
  <p:clrMap bg1="lt1" tx1="dk1" bg2="lt2" tx2="dk2" accent1="accent1" accent2="accent2" accent3="accent3" accent4="accent4" accent5="accent5" accent6="accent6" hlink="hlink" folHlink="folHlink"/>
  <p:sldLayoutIdLst>
    <p:sldLayoutId id="2147483665" r:id="rId1"/>
    <p:sldLayoutId id="2147483663" r:id="rId2"/>
    <p:sldLayoutId id="2147483664" r:id="rId3"/>
    <p:sldLayoutId id="2147483669" r:id="rId4"/>
    <p:sldLayoutId id="2147483651" r:id="rId5"/>
    <p:sldLayoutId id="2147483650" r:id="rId6"/>
    <p:sldLayoutId id="2147483652" r:id="rId7"/>
    <p:sldLayoutId id="2147483653" r:id="rId8"/>
    <p:sldLayoutId id="2147483668" r:id="rId9"/>
    <p:sldLayoutId id="2147483654" r:id="rId10"/>
    <p:sldLayoutId id="2147483655" r:id="rId11"/>
    <p:sldLayoutId id="2147483667" r:id="rId12"/>
    <p:sldLayoutId id="2147483666" r:id="rId13"/>
    <p:sldLayoutId id="2147483670" r:id="rId14"/>
  </p:sldLayoutIdLst>
  <p:hf hdr="0" dt="0"/>
  <p:txStyles>
    <p:title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p:titleStyle>
    <p:bodyStyle>
      <a:lvl1pPr marL="228600" indent="-228600" algn="l" defTabSz="914400" rtl="0" eaLnBrk="1" latinLnBrk="0" hangingPunct="1">
        <a:lnSpc>
          <a:spcPct val="90000"/>
        </a:lnSpc>
        <a:spcBef>
          <a:spcPts val="1400"/>
        </a:spcBef>
        <a:buClr>
          <a:schemeClr val="accent1"/>
        </a:buClr>
        <a:buFont typeface="Arial" panose="020B0604020202020204" pitchFamily="34" charset="0"/>
        <a:buChar char="•"/>
        <a:defRPr lang="en-US" sz="28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dirty="0" smtClean="0">
          <a:solidFill>
            <a:prstClr val="black"/>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400" kern="1200" dirty="0" smtClean="0">
          <a:solidFill>
            <a:prstClr val="black"/>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2.tiff"/><Relationship Id="rId5" Type="http://schemas.openxmlformats.org/officeDocument/2006/relationships/image" Target="../media/image31.tiff"/><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hpccsystems.com/resources/blog"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hyperlink" Target="mailto:techtalks@hpccsystems.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hyperlink" Target="mailto:Techtalks@hpccsystems.com"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hyperlink" Target="https://hpccsystems.com/community/events" TargetMode="External"/><Relationship Id="rId4" Type="http://schemas.openxmlformats.org/officeDocument/2006/relationships/hyperlink" Target="https://wiki.hpccsystems.com/display/hpcc/HPCC+Systems+Tech+Talks"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hyperlink" Target="https://hpccsystems.com/hpccsummit2018" TargetMode="External"/><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hyperlink" Target="mailto:Lorraine.chapman@lexisnexisrisk.com" TargetMode="External"/><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15.jpg"/><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19.jp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hyperlink" Target="mailto:samindaw@gatech.edu" TargetMode="External"/><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9.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328411" y="4749873"/>
            <a:ext cx="8387340" cy="993134"/>
          </a:xfrm>
        </p:spPr>
        <p:txBody>
          <a:bodyPr/>
          <a:lstStyle/>
          <a:p>
            <a:r>
              <a:rPr lang="en-US" dirty="0"/>
              <a:t>The Download: Community Tech Talks Episode 16</a:t>
            </a:r>
            <a:endParaRPr lang="en-US" b="1" i="1" dirty="0"/>
          </a:p>
        </p:txBody>
      </p:sp>
      <p:sp>
        <p:nvSpPr>
          <p:cNvPr id="6" name="Subtitle 5"/>
          <p:cNvSpPr>
            <a:spLocks noGrp="1"/>
          </p:cNvSpPr>
          <p:nvPr>
            <p:ph type="subTitle" idx="1"/>
          </p:nvPr>
        </p:nvSpPr>
        <p:spPr>
          <a:xfrm>
            <a:off x="3328411" y="6213804"/>
            <a:ext cx="8387340" cy="309659"/>
          </a:xfrm>
        </p:spPr>
        <p:txBody>
          <a:bodyPr/>
          <a:lstStyle/>
          <a:p>
            <a:r>
              <a:rPr lang="en-US" dirty="0"/>
              <a:t>August 2, </a:t>
            </a:r>
            <a:r>
              <a:rPr lang="en-US" sz="2000" dirty="0">
                <a:solidFill>
                  <a:schemeClr val="tx1"/>
                </a:solidFill>
              </a:rPr>
              <a:t>2018</a:t>
            </a:r>
            <a:endParaRPr lang="en-US" dirty="0">
              <a:solidFill>
                <a:schemeClr val="tx1"/>
              </a:solidFill>
            </a:endParaRPr>
          </a:p>
        </p:txBody>
      </p:sp>
    </p:spTree>
    <p:extLst>
      <p:ext uri="{BB962C8B-B14F-4D97-AF65-F5344CB8AC3E}">
        <p14:creationId xmlns:p14="http://schemas.microsoft.com/office/powerpoint/2010/main" val="204585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CA33C-7A06-1443-8F26-BF28428A200B}"/>
              </a:ext>
            </a:extLst>
          </p:cNvPr>
          <p:cNvSpPr>
            <a:spLocks noGrp="1"/>
          </p:cNvSpPr>
          <p:nvPr>
            <p:ph type="title"/>
          </p:nvPr>
        </p:nvSpPr>
        <p:spPr/>
        <p:txBody>
          <a:bodyPr/>
          <a:lstStyle/>
          <a:p>
            <a:r>
              <a:rPr lang="en-US" dirty="0"/>
              <a:t>Presentation Outline</a:t>
            </a:r>
          </a:p>
        </p:txBody>
      </p:sp>
      <p:sp>
        <p:nvSpPr>
          <p:cNvPr id="3" name="Content Placeholder 2">
            <a:extLst>
              <a:ext uri="{FF2B5EF4-FFF2-40B4-BE49-F238E27FC236}">
                <a16:creationId xmlns:a16="http://schemas.microsoft.com/office/drawing/2014/main" id="{71ABB40C-40DC-5A44-A5AA-CB093CD795A0}"/>
              </a:ext>
            </a:extLst>
          </p:cNvPr>
          <p:cNvSpPr>
            <a:spLocks noGrp="1"/>
          </p:cNvSpPr>
          <p:nvPr>
            <p:ph idx="1"/>
          </p:nvPr>
        </p:nvSpPr>
        <p:spPr/>
        <p:txBody>
          <a:bodyPr/>
          <a:lstStyle/>
          <a:p>
            <a:r>
              <a:rPr lang="en-US" dirty="0"/>
              <a:t>Project Goals</a:t>
            </a:r>
          </a:p>
          <a:p>
            <a:r>
              <a:rPr lang="en-US" dirty="0"/>
              <a:t>Problem Statement</a:t>
            </a:r>
          </a:p>
          <a:p>
            <a:r>
              <a:rPr lang="en-US" dirty="0"/>
              <a:t>Brief Neural Network Background</a:t>
            </a:r>
          </a:p>
          <a:p>
            <a:r>
              <a:rPr lang="en-US" dirty="0"/>
              <a:t>Introduction to Parallel Deep Learning Methods and Techniques</a:t>
            </a:r>
          </a:p>
          <a:p>
            <a:r>
              <a:rPr lang="en-US" dirty="0"/>
              <a:t>Overview of the Technologies Used in this Implementation</a:t>
            </a:r>
          </a:p>
          <a:p>
            <a:r>
              <a:rPr lang="en-US" dirty="0"/>
              <a:t>Details of the Implementation</a:t>
            </a:r>
          </a:p>
          <a:p>
            <a:r>
              <a:rPr lang="en-US" dirty="0"/>
              <a:t>Implementation Validation and Statistical Analysis</a:t>
            </a:r>
          </a:p>
          <a:p>
            <a:r>
              <a:rPr lang="en-US" dirty="0"/>
              <a:t>Future Work</a:t>
            </a:r>
          </a:p>
          <a:p>
            <a:endParaRPr lang="en-US" dirty="0"/>
          </a:p>
          <a:p>
            <a:endParaRPr lang="en-US" dirty="0"/>
          </a:p>
        </p:txBody>
      </p:sp>
      <p:sp>
        <p:nvSpPr>
          <p:cNvPr id="4" name="Footer Placeholder 3">
            <a:extLst>
              <a:ext uri="{FF2B5EF4-FFF2-40B4-BE49-F238E27FC236}">
                <a16:creationId xmlns:a16="http://schemas.microsoft.com/office/drawing/2014/main" id="{C356B58F-7380-C34B-809A-C7DEBB6D9EE1}"/>
              </a:ext>
            </a:extLst>
          </p:cNvPr>
          <p:cNvSpPr>
            <a:spLocks noGrp="1"/>
          </p:cNvSpPr>
          <p:nvPr>
            <p:ph type="ftr" sz="quarter" idx="11"/>
          </p:nvPr>
        </p:nvSpPr>
        <p:spPr/>
        <p:txBody>
          <a:bodyPr/>
          <a:lstStyle/>
          <a:p>
            <a:r>
              <a:rPr lang="en-US"/>
              <a:t>The Download: Tech Talks            #HPCCTechTalks</a:t>
            </a:r>
          </a:p>
        </p:txBody>
      </p:sp>
      <p:sp>
        <p:nvSpPr>
          <p:cNvPr id="5" name="Slide Number Placeholder 4">
            <a:extLst>
              <a:ext uri="{FF2B5EF4-FFF2-40B4-BE49-F238E27FC236}">
                <a16:creationId xmlns:a16="http://schemas.microsoft.com/office/drawing/2014/main" id="{EE5EC13B-5F73-D44E-BE1D-D81E57154459}"/>
              </a:ext>
            </a:extLst>
          </p:cNvPr>
          <p:cNvSpPr>
            <a:spLocks noGrp="1"/>
          </p:cNvSpPr>
          <p:nvPr>
            <p:ph type="sldNum" sz="quarter" idx="12"/>
          </p:nvPr>
        </p:nvSpPr>
        <p:spPr/>
        <p:txBody>
          <a:bodyPr/>
          <a:lstStyle/>
          <a:p>
            <a:fld id="{6FE306A7-A228-4E07-8D4E-C1DA2C3F3993}" type="slidenum">
              <a:rPr lang="en-US" smtClean="0"/>
              <a:pPr/>
              <a:t>10</a:t>
            </a:fld>
            <a:endParaRPr lang="en-US" dirty="0"/>
          </a:p>
        </p:txBody>
      </p:sp>
    </p:spTree>
    <p:extLst>
      <p:ext uri="{BB962C8B-B14F-4D97-AF65-F5344CB8AC3E}">
        <p14:creationId xmlns:p14="http://schemas.microsoft.com/office/powerpoint/2010/main" val="3310259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7E031-9308-074E-93FD-DBED31897424}"/>
              </a:ext>
            </a:extLst>
          </p:cNvPr>
          <p:cNvSpPr>
            <a:spLocks noGrp="1"/>
          </p:cNvSpPr>
          <p:nvPr>
            <p:ph type="title"/>
          </p:nvPr>
        </p:nvSpPr>
        <p:spPr/>
        <p:txBody>
          <a:bodyPr/>
          <a:lstStyle/>
          <a:p>
            <a:r>
              <a:rPr lang="en-US" altLang="zh-CN" dirty="0"/>
              <a:t>Project Goals</a:t>
            </a:r>
            <a:endParaRPr lang="en-GB" dirty="0"/>
          </a:p>
        </p:txBody>
      </p:sp>
      <p:sp>
        <p:nvSpPr>
          <p:cNvPr id="3" name="Content Placeholder 2">
            <a:extLst>
              <a:ext uri="{FF2B5EF4-FFF2-40B4-BE49-F238E27FC236}">
                <a16:creationId xmlns:a16="http://schemas.microsoft.com/office/drawing/2014/main" id="{98254207-C7D9-3348-A7D7-4D165589FF1E}"/>
              </a:ext>
            </a:extLst>
          </p:cNvPr>
          <p:cNvSpPr>
            <a:spLocks noGrp="1"/>
          </p:cNvSpPr>
          <p:nvPr>
            <p:ph idx="1"/>
          </p:nvPr>
        </p:nvSpPr>
        <p:spPr/>
        <p:txBody>
          <a:bodyPr/>
          <a:lstStyle/>
          <a:p>
            <a:r>
              <a:rPr lang="en-US" dirty="0"/>
              <a:t>Extend HPCC Systems Libraries to include Deep Learning</a:t>
            </a:r>
          </a:p>
          <a:p>
            <a:r>
              <a:rPr lang="en-US" dirty="0"/>
              <a:t>Specifically Distributed Deep Learning</a:t>
            </a:r>
          </a:p>
          <a:p>
            <a:r>
              <a:rPr lang="en-US" dirty="0"/>
              <a:t>Combine HPCC and TensorFlow</a:t>
            </a:r>
          </a:p>
          <a:p>
            <a:pPr lvl="1"/>
            <a:r>
              <a:rPr lang="en-US" dirty="0"/>
              <a:t>Widely used open source DL library</a:t>
            </a:r>
          </a:p>
          <a:p>
            <a:r>
              <a:rPr lang="en-US" dirty="0"/>
              <a:t>HPCC Provides:</a:t>
            </a:r>
          </a:p>
          <a:p>
            <a:pPr lvl="1"/>
            <a:r>
              <a:rPr lang="en-US" dirty="0"/>
              <a:t>Cluster environment</a:t>
            </a:r>
          </a:p>
          <a:p>
            <a:pPr lvl="1"/>
            <a:r>
              <a:rPr lang="en-US" dirty="0"/>
              <a:t>Distribution of data and code</a:t>
            </a:r>
          </a:p>
          <a:p>
            <a:pPr lvl="1"/>
            <a:r>
              <a:rPr lang="en-US" dirty="0"/>
              <a:t>Communication between nodes</a:t>
            </a:r>
          </a:p>
          <a:p>
            <a:r>
              <a:rPr lang="en-US" dirty="0"/>
              <a:t>TensorFlow Provides:</a:t>
            </a:r>
          </a:p>
          <a:p>
            <a:pPr lvl="1"/>
            <a:r>
              <a:rPr lang="en-US" dirty="0"/>
              <a:t>Deep Learning training algorithms for localized execution</a:t>
            </a:r>
          </a:p>
        </p:txBody>
      </p:sp>
      <p:sp>
        <p:nvSpPr>
          <p:cNvPr id="4" name="Footer Placeholder 3">
            <a:extLst>
              <a:ext uri="{FF2B5EF4-FFF2-40B4-BE49-F238E27FC236}">
                <a16:creationId xmlns:a16="http://schemas.microsoft.com/office/drawing/2014/main" id="{BB40D796-B131-9F4B-ABAE-C744AE517C5E}"/>
              </a:ext>
            </a:extLst>
          </p:cNvPr>
          <p:cNvSpPr>
            <a:spLocks noGrp="1"/>
          </p:cNvSpPr>
          <p:nvPr>
            <p:ph type="ftr" sz="quarter" idx="11"/>
          </p:nvPr>
        </p:nvSpPr>
        <p:spPr/>
        <p:txBody>
          <a:bodyPr/>
          <a:lstStyle/>
          <a:p>
            <a:r>
              <a:rPr lang="en-US"/>
              <a:t>The Download: Tech Talks            #HPCCTechTalks</a:t>
            </a:r>
          </a:p>
        </p:txBody>
      </p:sp>
      <p:sp>
        <p:nvSpPr>
          <p:cNvPr id="5" name="Slide Number Placeholder 4">
            <a:extLst>
              <a:ext uri="{FF2B5EF4-FFF2-40B4-BE49-F238E27FC236}">
                <a16:creationId xmlns:a16="http://schemas.microsoft.com/office/drawing/2014/main" id="{6EE21D70-ADD6-9448-9C32-065C66EB3E99}"/>
              </a:ext>
            </a:extLst>
          </p:cNvPr>
          <p:cNvSpPr>
            <a:spLocks noGrp="1"/>
          </p:cNvSpPr>
          <p:nvPr>
            <p:ph type="sldNum" sz="quarter" idx="12"/>
          </p:nvPr>
        </p:nvSpPr>
        <p:spPr/>
        <p:txBody>
          <a:bodyPr/>
          <a:lstStyle/>
          <a:p>
            <a:fld id="{6FE306A7-A228-4E07-8D4E-C1DA2C3F3993}" type="slidenum">
              <a:rPr lang="en-US" smtClean="0"/>
              <a:pPr/>
              <a:t>11</a:t>
            </a:fld>
            <a:endParaRPr lang="en-US" dirty="0"/>
          </a:p>
        </p:txBody>
      </p:sp>
    </p:spTree>
    <p:extLst>
      <p:ext uri="{BB962C8B-B14F-4D97-AF65-F5344CB8AC3E}">
        <p14:creationId xmlns:p14="http://schemas.microsoft.com/office/powerpoint/2010/main" val="668475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4D88D-BB3D-AC47-813C-C60D486BBDAE}"/>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DDBC935C-70BA-E44F-AE3F-381EACE839C0}"/>
              </a:ext>
            </a:extLst>
          </p:cNvPr>
          <p:cNvSpPr>
            <a:spLocks noGrp="1"/>
          </p:cNvSpPr>
          <p:nvPr>
            <p:ph idx="1"/>
          </p:nvPr>
        </p:nvSpPr>
        <p:spPr/>
        <p:txBody>
          <a:bodyPr/>
          <a:lstStyle/>
          <a:p>
            <a:r>
              <a:rPr lang="en-US" dirty="0"/>
              <a:t>Deep Learning models are large and Complex</a:t>
            </a:r>
          </a:p>
          <a:p>
            <a:r>
              <a:rPr lang="en-US" dirty="0"/>
              <a:t>DL needs large amounts of training data</a:t>
            </a:r>
          </a:p>
          <a:p>
            <a:r>
              <a:rPr lang="en-US" dirty="0"/>
              <a:t>Training Process</a:t>
            </a:r>
          </a:p>
          <a:p>
            <a:pPr lvl="1"/>
            <a:r>
              <a:rPr lang="en-US" dirty="0"/>
              <a:t>Time requirements increase with data size and model complexity</a:t>
            </a:r>
          </a:p>
          <a:p>
            <a:pPr lvl="1"/>
            <a:r>
              <a:rPr lang="en-US" dirty="0"/>
              <a:t>Computation requirements increase as well</a:t>
            </a:r>
          </a:p>
          <a:p>
            <a:r>
              <a:rPr lang="en-US" dirty="0"/>
              <a:t>Large multi node computers are needed to effectively train large, cutting edge Deep Learning models</a:t>
            </a:r>
          </a:p>
          <a:p>
            <a:endParaRPr lang="en-US" dirty="0"/>
          </a:p>
        </p:txBody>
      </p:sp>
      <p:sp>
        <p:nvSpPr>
          <p:cNvPr id="4" name="Footer Placeholder 3">
            <a:extLst>
              <a:ext uri="{FF2B5EF4-FFF2-40B4-BE49-F238E27FC236}">
                <a16:creationId xmlns:a16="http://schemas.microsoft.com/office/drawing/2014/main" id="{B2DFE018-FB8F-5E45-9709-3D93AAEDBA6F}"/>
              </a:ext>
            </a:extLst>
          </p:cNvPr>
          <p:cNvSpPr>
            <a:spLocks noGrp="1"/>
          </p:cNvSpPr>
          <p:nvPr>
            <p:ph type="ftr" sz="quarter" idx="11"/>
          </p:nvPr>
        </p:nvSpPr>
        <p:spPr/>
        <p:txBody>
          <a:bodyPr/>
          <a:lstStyle/>
          <a:p>
            <a:r>
              <a:rPr lang="en-US"/>
              <a:t>The Download: Tech Talks            #HPCCTechTalks</a:t>
            </a:r>
          </a:p>
        </p:txBody>
      </p:sp>
      <p:sp>
        <p:nvSpPr>
          <p:cNvPr id="5" name="Slide Number Placeholder 4">
            <a:extLst>
              <a:ext uri="{FF2B5EF4-FFF2-40B4-BE49-F238E27FC236}">
                <a16:creationId xmlns:a16="http://schemas.microsoft.com/office/drawing/2014/main" id="{7C42CB01-0FA0-2645-8FC3-D54331EC0DC6}"/>
              </a:ext>
            </a:extLst>
          </p:cNvPr>
          <p:cNvSpPr>
            <a:spLocks noGrp="1"/>
          </p:cNvSpPr>
          <p:nvPr>
            <p:ph type="sldNum" sz="quarter" idx="12"/>
          </p:nvPr>
        </p:nvSpPr>
        <p:spPr/>
        <p:txBody>
          <a:bodyPr/>
          <a:lstStyle/>
          <a:p>
            <a:fld id="{6FE306A7-A228-4E07-8D4E-C1DA2C3F3993}" type="slidenum">
              <a:rPr lang="en-US" smtClean="0"/>
              <a:pPr/>
              <a:t>12</a:t>
            </a:fld>
            <a:endParaRPr lang="en-US" dirty="0"/>
          </a:p>
        </p:txBody>
      </p:sp>
    </p:spTree>
    <p:extLst>
      <p:ext uri="{BB962C8B-B14F-4D97-AF65-F5344CB8AC3E}">
        <p14:creationId xmlns:p14="http://schemas.microsoft.com/office/powerpoint/2010/main" val="7413091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66637-8DDF-D342-BB91-5F6613B56F25}"/>
              </a:ext>
            </a:extLst>
          </p:cNvPr>
          <p:cNvSpPr>
            <a:spLocks noGrp="1"/>
          </p:cNvSpPr>
          <p:nvPr>
            <p:ph type="title"/>
          </p:nvPr>
        </p:nvSpPr>
        <p:spPr/>
        <p:txBody>
          <a:bodyPr/>
          <a:lstStyle/>
          <a:p>
            <a:r>
              <a:rPr lang="en-US" dirty="0"/>
              <a:t>Neural Network Background</a:t>
            </a:r>
          </a:p>
        </p:txBody>
      </p:sp>
      <p:sp>
        <p:nvSpPr>
          <p:cNvPr id="3" name="Content Placeholder 2">
            <a:extLst>
              <a:ext uri="{FF2B5EF4-FFF2-40B4-BE49-F238E27FC236}">
                <a16:creationId xmlns:a16="http://schemas.microsoft.com/office/drawing/2014/main" id="{2680BF69-A897-D546-A722-8A8D65FA28EC}"/>
              </a:ext>
            </a:extLst>
          </p:cNvPr>
          <p:cNvSpPr>
            <a:spLocks noGrp="1"/>
          </p:cNvSpPr>
          <p:nvPr>
            <p:ph idx="1"/>
          </p:nvPr>
        </p:nvSpPr>
        <p:spPr>
          <a:xfrm>
            <a:off x="336549" y="1341037"/>
            <a:ext cx="5745596" cy="4831163"/>
          </a:xfrm>
        </p:spPr>
        <p:txBody>
          <a:bodyPr/>
          <a:lstStyle/>
          <a:p>
            <a:r>
              <a:rPr lang="en-US" dirty="0"/>
              <a:t>Neural Network Visualization</a:t>
            </a:r>
          </a:p>
          <a:p>
            <a:pPr lvl="1"/>
            <a:r>
              <a:rPr lang="en-US" dirty="0"/>
              <a:t>2 hidden layers, fully connected, 3 class classification output</a:t>
            </a:r>
          </a:p>
          <a:p>
            <a:r>
              <a:rPr lang="en-US" dirty="0"/>
              <a:t>Forwardpropagation and Backpropagation</a:t>
            </a:r>
          </a:p>
          <a:p>
            <a:r>
              <a:rPr lang="en-US" dirty="0"/>
              <a:t>Optimize Model with respect to Loss Function</a:t>
            </a:r>
          </a:p>
          <a:p>
            <a:pPr lvl="1"/>
            <a:r>
              <a:rPr lang="en-US" dirty="0"/>
              <a:t>Gradient Descent, SGD, Batch SGD, Mini-batch SGD</a:t>
            </a:r>
          </a:p>
          <a:p>
            <a:endParaRPr lang="en-US" dirty="0"/>
          </a:p>
        </p:txBody>
      </p:sp>
      <p:sp>
        <p:nvSpPr>
          <p:cNvPr id="4" name="Footer Placeholder 3">
            <a:extLst>
              <a:ext uri="{FF2B5EF4-FFF2-40B4-BE49-F238E27FC236}">
                <a16:creationId xmlns:a16="http://schemas.microsoft.com/office/drawing/2014/main" id="{59E46925-914E-BB4F-AFED-EF02DAEB487E}"/>
              </a:ext>
            </a:extLst>
          </p:cNvPr>
          <p:cNvSpPr>
            <a:spLocks noGrp="1"/>
          </p:cNvSpPr>
          <p:nvPr>
            <p:ph type="ftr" sz="quarter" idx="11"/>
          </p:nvPr>
        </p:nvSpPr>
        <p:spPr/>
        <p:txBody>
          <a:bodyPr/>
          <a:lstStyle/>
          <a:p>
            <a:r>
              <a:rPr lang="en-US"/>
              <a:t>The Download: Tech Talks            #HPCCTechTalks</a:t>
            </a:r>
          </a:p>
        </p:txBody>
      </p:sp>
      <p:sp>
        <p:nvSpPr>
          <p:cNvPr id="5" name="Slide Number Placeholder 4">
            <a:extLst>
              <a:ext uri="{FF2B5EF4-FFF2-40B4-BE49-F238E27FC236}">
                <a16:creationId xmlns:a16="http://schemas.microsoft.com/office/drawing/2014/main" id="{AB51C882-CEF0-8143-8A85-049CEC321B31}"/>
              </a:ext>
            </a:extLst>
          </p:cNvPr>
          <p:cNvSpPr>
            <a:spLocks noGrp="1"/>
          </p:cNvSpPr>
          <p:nvPr>
            <p:ph type="sldNum" sz="quarter" idx="12"/>
          </p:nvPr>
        </p:nvSpPr>
        <p:spPr/>
        <p:txBody>
          <a:bodyPr/>
          <a:lstStyle/>
          <a:p>
            <a:fld id="{6FE306A7-A228-4E07-8D4E-C1DA2C3F3993}" type="slidenum">
              <a:rPr lang="en-US" smtClean="0"/>
              <a:pPr/>
              <a:t>13</a:t>
            </a:fld>
            <a:endParaRPr lang="en-US" dirty="0"/>
          </a:p>
        </p:txBody>
      </p:sp>
      <p:pic>
        <p:nvPicPr>
          <p:cNvPr id="6" name="Picture 5">
            <a:extLst>
              <a:ext uri="{FF2B5EF4-FFF2-40B4-BE49-F238E27FC236}">
                <a16:creationId xmlns:a16="http://schemas.microsoft.com/office/drawing/2014/main" id="{996A3904-7D55-C146-95AC-0B81EF8EA19B}"/>
              </a:ext>
            </a:extLst>
          </p:cNvPr>
          <p:cNvPicPr>
            <a:picLocks noChangeAspect="1"/>
          </p:cNvPicPr>
          <p:nvPr/>
        </p:nvPicPr>
        <p:blipFill>
          <a:blip r:embed="rId2"/>
          <a:stretch>
            <a:fillRect/>
          </a:stretch>
        </p:blipFill>
        <p:spPr>
          <a:xfrm>
            <a:off x="6200954" y="292608"/>
            <a:ext cx="4735163" cy="3066018"/>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7" name="Picture 6">
            <a:extLst>
              <a:ext uri="{FF2B5EF4-FFF2-40B4-BE49-F238E27FC236}">
                <a16:creationId xmlns:a16="http://schemas.microsoft.com/office/drawing/2014/main" id="{F0909BFD-92D1-D044-A21F-0F818E5B4E61}"/>
              </a:ext>
            </a:extLst>
          </p:cNvPr>
          <p:cNvPicPr>
            <a:picLocks noChangeAspect="1"/>
          </p:cNvPicPr>
          <p:nvPr/>
        </p:nvPicPr>
        <p:blipFill>
          <a:blip r:embed="rId3"/>
          <a:stretch>
            <a:fillRect/>
          </a:stretch>
        </p:blipFill>
        <p:spPr>
          <a:xfrm>
            <a:off x="6845678" y="3667974"/>
            <a:ext cx="3445714" cy="286855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19317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ED469-1E77-424A-818B-D7CB7282CF5E}"/>
              </a:ext>
            </a:extLst>
          </p:cNvPr>
          <p:cNvSpPr>
            <a:spLocks noGrp="1"/>
          </p:cNvSpPr>
          <p:nvPr>
            <p:ph type="title"/>
          </p:nvPr>
        </p:nvSpPr>
        <p:spPr/>
        <p:txBody>
          <a:bodyPr/>
          <a:lstStyle/>
          <a:p>
            <a:r>
              <a:rPr lang="en-US" dirty="0"/>
              <a:t>Parallel Deep Learning</a:t>
            </a:r>
          </a:p>
        </p:txBody>
      </p:sp>
      <p:sp>
        <p:nvSpPr>
          <p:cNvPr id="3" name="Content Placeholder 2">
            <a:extLst>
              <a:ext uri="{FF2B5EF4-FFF2-40B4-BE49-F238E27FC236}">
                <a16:creationId xmlns:a16="http://schemas.microsoft.com/office/drawing/2014/main" id="{3C9393EA-8D16-704E-8BD7-8710CB774AC4}"/>
              </a:ext>
            </a:extLst>
          </p:cNvPr>
          <p:cNvSpPr>
            <a:spLocks noGrp="1"/>
          </p:cNvSpPr>
          <p:nvPr>
            <p:ph idx="1"/>
          </p:nvPr>
        </p:nvSpPr>
        <p:spPr>
          <a:xfrm>
            <a:off x="336549" y="1341037"/>
            <a:ext cx="4401706" cy="4831163"/>
          </a:xfrm>
        </p:spPr>
        <p:txBody>
          <a:bodyPr/>
          <a:lstStyle/>
          <a:p>
            <a:r>
              <a:rPr lang="en-US" dirty="0"/>
              <a:t>Data Parallelism</a:t>
            </a:r>
          </a:p>
          <a:p>
            <a:r>
              <a:rPr lang="en-US" dirty="0"/>
              <a:t>Model Parallelism</a:t>
            </a:r>
          </a:p>
          <a:p>
            <a:r>
              <a:rPr lang="en-US" dirty="0"/>
              <a:t>Synchronous and Asynchronous</a:t>
            </a:r>
          </a:p>
          <a:p>
            <a:r>
              <a:rPr lang="en-US" dirty="0"/>
              <a:t>Parallel SGD</a:t>
            </a:r>
          </a:p>
          <a:p>
            <a:endParaRPr lang="en-US" dirty="0"/>
          </a:p>
        </p:txBody>
      </p:sp>
      <p:sp>
        <p:nvSpPr>
          <p:cNvPr id="4" name="Footer Placeholder 3">
            <a:extLst>
              <a:ext uri="{FF2B5EF4-FFF2-40B4-BE49-F238E27FC236}">
                <a16:creationId xmlns:a16="http://schemas.microsoft.com/office/drawing/2014/main" id="{14716700-FE27-BE47-BE4C-5460FA368E64}"/>
              </a:ext>
            </a:extLst>
          </p:cNvPr>
          <p:cNvSpPr>
            <a:spLocks noGrp="1"/>
          </p:cNvSpPr>
          <p:nvPr>
            <p:ph type="ftr" sz="quarter" idx="11"/>
          </p:nvPr>
        </p:nvSpPr>
        <p:spPr/>
        <p:txBody>
          <a:bodyPr/>
          <a:lstStyle/>
          <a:p>
            <a:r>
              <a:rPr lang="en-US"/>
              <a:t>The Download: Tech Talks            #HPCCTechTalks</a:t>
            </a:r>
          </a:p>
        </p:txBody>
      </p:sp>
      <p:sp>
        <p:nvSpPr>
          <p:cNvPr id="5" name="Slide Number Placeholder 4">
            <a:extLst>
              <a:ext uri="{FF2B5EF4-FFF2-40B4-BE49-F238E27FC236}">
                <a16:creationId xmlns:a16="http://schemas.microsoft.com/office/drawing/2014/main" id="{86F8458A-6D72-384D-969A-9E2FC35836A5}"/>
              </a:ext>
            </a:extLst>
          </p:cNvPr>
          <p:cNvSpPr>
            <a:spLocks noGrp="1"/>
          </p:cNvSpPr>
          <p:nvPr>
            <p:ph type="sldNum" sz="quarter" idx="12"/>
          </p:nvPr>
        </p:nvSpPr>
        <p:spPr/>
        <p:txBody>
          <a:bodyPr/>
          <a:lstStyle/>
          <a:p>
            <a:fld id="{6FE306A7-A228-4E07-8D4E-C1DA2C3F3993}" type="slidenum">
              <a:rPr lang="en-US" smtClean="0"/>
              <a:pPr/>
              <a:t>14</a:t>
            </a:fld>
            <a:endParaRPr lang="en-US" dirty="0"/>
          </a:p>
        </p:txBody>
      </p:sp>
      <p:pic>
        <p:nvPicPr>
          <p:cNvPr id="8" name="Picture 7">
            <a:extLst>
              <a:ext uri="{FF2B5EF4-FFF2-40B4-BE49-F238E27FC236}">
                <a16:creationId xmlns:a16="http://schemas.microsoft.com/office/drawing/2014/main" id="{21CFA619-4AF5-7640-8A4C-8DE0984F2E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68147" y="1430164"/>
            <a:ext cx="4450771" cy="3560617"/>
          </a:xfrm>
          <a:prstGeom prst="rect">
            <a:avLst/>
          </a:prstGeom>
        </p:spPr>
      </p:pic>
      <p:pic>
        <p:nvPicPr>
          <p:cNvPr id="10" name="Picture 9">
            <a:extLst>
              <a:ext uri="{FF2B5EF4-FFF2-40B4-BE49-F238E27FC236}">
                <a16:creationId xmlns:a16="http://schemas.microsoft.com/office/drawing/2014/main" id="{92D6CECB-FDE0-0E40-BD36-2E688E2519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63427" y="1166927"/>
            <a:ext cx="4087091" cy="4087091"/>
          </a:xfrm>
          <a:prstGeom prst="rect">
            <a:avLst/>
          </a:prstGeom>
        </p:spPr>
      </p:pic>
      <p:sp>
        <p:nvSpPr>
          <p:cNvPr id="11" name="TextBox 10">
            <a:extLst>
              <a:ext uri="{FF2B5EF4-FFF2-40B4-BE49-F238E27FC236}">
                <a16:creationId xmlns:a16="http://schemas.microsoft.com/office/drawing/2014/main" id="{39DA89A0-E119-DF47-B9DC-34095B86929B}"/>
              </a:ext>
            </a:extLst>
          </p:cNvPr>
          <p:cNvSpPr txBox="1"/>
          <p:nvPr/>
        </p:nvSpPr>
        <p:spPr>
          <a:xfrm>
            <a:off x="5209313" y="1288473"/>
            <a:ext cx="6245616" cy="338554"/>
          </a:xfrm>
          <a:prstGeom prst="rect">
            <a:avLst/>
          </a:prstGeom>
          <a:noFill/>
        </p:spPr>
        <p:txBody>
          <a:bodyPr wrap="square" rtlCol="0">
            <a:spAutoFit/>
          </a:bodyPr>
          <a:lstStyle/>
          <a:p>
            <a:r>
              <a:rPr lang="en-US" sz="1600" i="1" dirty="0"/>
              <a:t>Data Parallelism			Model Parallelism</a:t>
            </a:r>
          </a:p>
        </p:txBody>
      </p:sp>
    </p:spTree>
    <p:extLst>
      <p:ext uri="{BB962C8B-B14F-4D97-AF65-F5344CB8AC3E}">
        <p14:creationId xmlns:p14="http://schemas.microsoft.com/office/powerpoint/2010/main" val="1703963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B19E9-0297-7B44-8DB8-342218F27FE7}"/>
              </a:ext>
            </a:extLst>
          </p:cNvPr>
          <p:cNvSpPr>
            <a:spLocks noGrp="1"/>
          </p:cNvSpPr>
          <p:nvPr>
            <p:ph type="title"/>
          </p:nvPr>
        </p:nvSpPr>
        <p:spPr/>
        <p:txBody>
          <a:bodyPr/>
          <a:lstStyle/>
          <a:p>
            <a:pPr lvl="0"/>
            <a:r>
              <a:rPr lang="en-US" dirty="0"/>
              <a:t>Implementation – Overview</a:t>
            </a:r>
          </a:p>
        </p:txBody>
      </p:sp>
      <p:sp>
        <p:nvSpPr>
          <p:cNvPr id="3" name="Content Placeholder 2">
            <a:extLst>
              <a:ext uri="{FF2B5EF4-FFF2-40B4-BE49-F238E27FC236}">
                <a16:creationId xmlns:a16="http://schemas.microsoft.com/office/drawing/2014/main" id="{C854D866-8ADC-BE42-AB48-7E02A7DF5757}"/>
              </a:ext>
            </a:extLst>
          </p:cNvPr>
          <p:cNvSpPr>
            <a:spLocks noGrp="1"/>
          </p:cNvSpPr>
          <p:nvPr>
            <p:ph idx="1"/>
          </p:nvPr>
        </p:nvSpPr>
        <p:spPr/>
        <p:txBody>
          <a:bodyPr/>
          <a:lstStyle/>
          <a:p>
            <a:r>
              <a:rPr lang="en-US" dirty="0"/>
              <a:t>ECL/HPCC Handles the ‘Data Parallelism’ part of the parallelization</a:t>
            </a:r>
          </a:p>
          <a:p>
            <a:r>
              <a:rPr lang="en-US" dirty="0"/>
              <a:t>Pyembed handles the localized neural network training</a:t>
            </a:r>
          </a:p>
          <a:p>
            <a:pPr lvl="1"/>
            <a:r>
              <a:rPr lang="en-US" dirty="0"/>
              <a:t>Using Python, TensorFlow, Keras, and other libraries</a:t>
            </a:r>
          </a:p>
          <a:p>
            <a:r>
              <a:rPr lang="en-US" dirty="0"/>
              <a:t>The implementation is a synchronous data parallel stochastic gradient descent</a:t>
            </a:r>
          </a:p>
          <a:p>
            <a:pPr lvl="1"/>
            <a:r>
              <a:rPr lang="en-US" dirty="0"/>
              <a:t>However, it is not limited to using SGD at a localized level</a:t>
            </a:r>
          </a:p>
          <a:p>
            <a:r>
              <a:rPr lang="en-US" dirty="0"/>
              <a:t>The implementation is not limited to TensorFlow</a:t>
            </a:r>
          </a:p>
          <a:p>
            <a:pPr lvl="1"/>
            <a:r>
              <a:rPr lang="en-US" dirty="0"/>
              <a:t>Using Keras, other Deep Learning ‘backends’ can be used with no change in code</a:t>
            </a:r>
          </a:p>
          <a:p>
            <a:endParaRPr lang="en-US" dirty="0"/>
          </a:p>
        </p:txBody>
      </p:sp>
      <p:sp>
        <p:nvSpPr>
          <p:cNvPr id="4" name="Footer Placeholder 3">
            <a:extLst>
              <a:ext uri="{FF2B5EF4-FFF2-40B4-BE49-F238E27FC236}">
                <a16:creationId xmlns:a16="http://schemas.microsoft.com/office/drawing/2014/main" id="{F1C36AAC-0473-6545-ADEC-34727C3FCE01}"/>
              </a:ext>
            </a:extLst>
          </p:cNvPr>
          <p:cNvSpPr>
            <a:spLocks noGrp="1"/>
          </p:cNvSpPr>
          <p:nvPr>
            <p:ph type="ftr" sz="quarter" idx="11"/>
          </p:nvPr>
        </p:nvSpPr>
        <p:spPr/>
        <p:txBody>
          <a:bodyPr/>
          <a:lstStyle/>
          <a:p>
            <a:r>
              <a:rPr lang="en-US"/>
              <a:t>The Download: Tech Talks            #HPCCTechTalks</a:t>
            </a:r>
          </a:p>
        </p:txBody>
      </p:sp>
      <p:sp>
        <p:nvSpPr>
          <p:cNvPr id="5" name="Slide Number Placeholder 4">
            <a:extLst>
              <a:ext uri="{FF2B5EF4-FFF2-40B4-BE49-F238E27FC236}">
                <a16:creationId xmlns:a16="http://schemas.microsoft.com/office/drawing/2014/main" id="{30D4F050-24D3-4E4F-A5CC-7EA9A03C8004}"/>
              </a:ext>
            </a:extLst>
          </p:cNvPr>
          <p:cNvSpPr>
            <a:spLocks noGrp="1"/>
          </p:cNvSpPr>
          <p:nvPr>
            <p:ph type="sldNum" sz="quarter" idx="12"/>
          </p:nvPr>
        </p:nvSpPr>
        <p:spPr/>
        <p:txBody>
          <a:bodyPr/>
          <a:lstStyle/>
          <a:p>
            <a:fld id="{6FE306A7-A228-4E07-8D4E-C1DA2C3F3993}" type="slidenum">
              <a:rPr lang="en-US" smtClean="0"/>
              <a:pPr/>
              <a:t>15</a:t>
            </a:fld>
            <a:endParaRPr lang="en-US" dirty="0"/>
          </a:p>
        </p:txBody>
      </p:sp>
    </p:spTree>
    <p:extLst>
      <p:ext uri="{BB962C8B-B14F-4D97-AF65-F5344CB8AC3E}">
        <p14:creationId xmlns:p14="http://schemas.microsoft.com/office/powerpoint/2010/main" val="1078154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DD067-0F4B-A249-B047-9C6A53BC5B19}"/>
              </a:ext>
            </a:extLst>
          </p:cNvPr>
          <p:cNvSpPr>
            <a:spLocks noGrp="1"/>
          </p:cNvSpPr>
          <p:nvPr>
            <p:ph type="title"/>
          </p:nvPr>
        </p:nvSpPr>
        <p:spPr/>
        <p:txBody>
          <a:bodyPr/>
          <a:lstStyle/>
          <a:p>
            <a:pPr lvl="0"/>
            <a:r>
              <a:rPr lang="en-US" dirty="0"/>
              <a:t>TensorFlow | Keras</a:t>
            </a:r>
          </a:p>
        </p:txBody>
      </p:sp>
      <p:sp>
        <p:nvSpPr>
          <p:cNvPr id="3" name="Content Placeholder 2">
            <a:extLst>
              <a:ext uri="{FF2B5EF4-FFF2-40B4-BE49-F238E27FC236}">
                <a16:creationId xmlns:a16="http://schemas.microsoft.com/office/drawing/2014/main" id="{935AAB6B-2233-B247-BACF-ED0B6A07DFB7}"/>
              </a:ext>
            </a:extLst>
          </p:cNvPr>
          <p:cNvSpPr>
            <a:spLocks noGrp="1"/>
          </p:cNvSpPr>
          <p:nvPr>
            <p:ph idx="1"/>
          </p:nvPr>
        </p:nvSpPr>
        <p:spPr>
          <a:xfrm>
            <a:off x="336549" y="1341037"/>
            <a:ext cx="6645809" cy="5012931"/>
          </a:xfrm>
        </p:spPr>
        <p:txBody>
          <a:bodyPr/>
          <a:lstStyle/>
          <a:p>
            <a:r>
              <a:rPr lang="en-US" dirty="0"/>
              <a:t>TensorFlow</a:t>
            </a:r>
          </a:p>
          <a:p>
            <a:pPr lvl="1"/>
            <a:r>
              <a:rPr lang="en-US" dirty="0"/>
              <a:t>Google’s Popular Deep Learning Library</a:t>
            </a:r>
          </a:p>
          <a:p>
            <a:r>
              <a:rPr lang="en-US" dirty="0"/>
              <a:t>Keras</a:t>
            </a:r>
          </a:p>
          <a:p>
            <a:pPr lvl="1"/>
            <a:r>
              <a:rPr lang="en-US" dirty="0"/>
              <a:t>Deep Learning Library API – uses TensorFlow or other ‘backend’</a:t>
            </a:r>
          </a:p>
          <a:p>
            <a:pPr lvl="1"/>
            <a:r>
              <a:rPr lang="en-US" dirty="0"/>
              <a:t>Much less code to produce same model</a:t>
            </a:r>
          </a:p>
        </p:txBody>
      </p:sp>
      <p:sp>
        <p:nvSpPr>
          <p:cNvPr id="4" name="Footer Placeholder 3">
            <a:extLst>
              <a:ext uri="{FF2B5EF4-FFF2-40B4-BE49-F238E27FC236}">
                <a16:creationId xmlns:a16="http://schemas.microsoft.com/office/drawing/2014/main" id="{8BE569F8-FC23-CC45-B023-F598A62BB91D}"/>
              </a:ext>
            </a:extLst>
          </p:cNvPr>
          <p:cNvSpPr>
            <a:spLocks noGrp="1"/>
          </p:cNvSpPr>
          <p:nvPr>
            <p:ph type="ftr" sz="quarter" idx="11"/>
          </p:nvPr>
        </p:nvSpPr>
        <p:spPr/>
        <p:txBody>
          <a:bodyPr/>
          <a:lstStyle/>
          <a:p>
            <a:r>
              <a:rPr lang="en-US"/>
              <a:t>The Download: Tech Talks            #HPCCTechTalks</a:t>
            </a:r>
          </a:p>
        </p:txBody>
      </p:sp>
      <p:sp>
        <p:nvSpPr>
          <p:cNvPr id="5" name="Slide Number Placeholder 4">
            <a:extLst>
              <a:ext uri="{FF2B5EF4-FFF2-40B4-BE49-F238E27FC236}">
                <a16:creationId xmlns:a16="http://schemas.microsoft.com/office/drawing/2014/main" id="{FD6424C7-4F27-2640-B31C-D8BE551DEDD8}"/>
              </a:ext>
            </a:extLst>
          </p:cNvPr>
          <p:cNvSpPr>
            <a:spLocks noGrp="1"/>
          </p:cNvSpPr>
          <p:nvPr>
            <p:ph type="sldNum" sz="quarter" idx="12"/>
          </p:nvPr>
        </p:nvSpPr>
        <p:spPr/>
        <p:txBody>
          <a:bodyPr/>
          <a:lstStyle/>
          <a:p>
            <a:fld id="{6FE306A7-A228-4E07-8D4E-C1DA2C3F3993}" type="slidenum">
              <a:rPr lang="en-US" smtClean="0"/>
              <a:pPr/>
              <a:t>16</a:t>
            </a:fld>
            <a:endParaRPr lang="en-US" dirty="0"/>
          </a:p>
        </p:txBody>
      </p:sp>
      <p:pic>
        <p:nvPicPr>
          <p:cNvPr id="10" name="Picture 9">
            <a:extLst>
              <a:ext uri="{FF2B5EF4-FFF2-40B4-BE49-F238E27FC236}">
                <a16:creationId xmlns:a16="http://schemas.microsoft.com/office/drawing/2014/main" id="{887F70F5-6813-C34A-AB7C-EF41717A3A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29055" y="5045338"/>
            <a:ext cx="3295647" cy="1217746"/>
          </a:xfrm>
          <a:prstGeom prst="rect">
            <a:avLst/>
          </a:prstGeom>
        </p:spPr>
      </p:pic>
      <p:pic>
        <p:nvPicPr>
          <p:cNvPr id="12" name="Picture 11">
            <a:extLst>
              <a:ext uri="{FF2B5EF4-FFF2-40B4-BE49-F238E27FC236}">
                <a16:creationId xmlns:a16="http://schemas.microsoft.com/office/drawing/2014/main" id="{571FB458-61F1-FC4D-A1B5-71590BE2D4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29056" y="292607"/>
            <a:ext cx="3295647" cy="4758799"/>
          </a:xfrm>
          <a:prstGeom prst="rect">
            <a:avLst/>
          </a:prstGeom>
        </p:spPr>
      </p:pic>
      <p:pic>
        <p:nvPicPr>
          <p:cNvPr id="14" name="Picture 13">
            <a:extLst>
              <a:ext uri="{FF2B5EF4-FFF2-40B4-BE49-F238E27FC236}">
                <a16:creationId xmlns:a16="http://schemas.microsoft.com/office/drawing/2014/main" id="{B1E0AA10-7564-334B-9309-9474C4B642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89957" y="4290328"/>
            <a:ext cx="4649411" cy="1717964"/>
          </a:xfrm>
          <a:prstGeom prst="rect">
            <a:avLst/>
          </a:prstGeom>
        </p:spPr>
      </p:pic>
      <p:pic>
        <p:nvPicPr>
          <p:cNvPr id="7" name="Picture 6">
            <a:extLst>
              <a:ext uri="{FF2B5EF4-FFF2-40B4-BE49-F238E27FC236}">
                <a16:creationId xmlns:a16="http://schemas.microsoft.com/office/drawing/2014/main" id="{C0EB8F9D-E9D2-5C44-B851-4DDCB6D49EEA}"/>
              </a:ext>
            </a:extLst>
          </p:cNvPr>
          <p:cNvPicPr>
            <a:picLocks noChangeAspect="1"/>
          </p:cNvPicPr>
          <p:nvPr/>
        </p:nvPicPr>
        <p:blipFill>
          <a:blip r:embed="rId5"/>
          <a:stretch>
            <a:fillRect/>
          </a:stretch>
        </p:blipFill>
        <p:spPr>
          <a:xfrm>
            <a:off x="9881997" y="276030"/>
            <a:ext cx="1089403" cy="907473"/>
          </a:xfrm>
          <a:prstGeom prst="rect">
            <a:avLst/>
          </a:prstGeom>
        </p:spPr>
      </p:pic>
      <p:pic>
        <p:nvPicPr>
          <p:cNvPr id="6" name="Picture 5">
            <a:extLst>
              <a:ext uri="{FF2B5EF4-FFF2-40B4-BE49-F238E27FC236}">
                <a16:creationId xmlns:a16="http://schemas.microsoft.com/office/drawing/2014/main" id="{400E4C0E-A595-3843-A11F-EB369614A43E}"/>
              </a:ext>
            </a:extLst>
          </p:cNvPr>
          <p:cNvPicPr>
            <a:picLocks noChangeAspect="1"/>
          </p:cNvPicPr>
          <p:nvPr/>
        </p:nvPicPr>
        <p:blipFill>
          <a:blip r:embed="rId6"/>
          <a:stretch>
            <a:fillRect/>
          </a:stretch>
        </p:blipFill>
        <p:spPr>
          <a:xfrm>
            <a:off x="4680450" y="3951208"/>
            <a:ext cx="1620311" cy="469890"/>
          </a:xfrm>
          <a:prstGeom prst="rect">
            <a:avLst/>
          </a:prstGeom>
        </p:spPr>
      </p:pic>
    </p:spTree>
    <p:extLst>
      <p:ext uri="{BB962C8B-B14F-4D97-AF65-F5344CB8AC3E}">
        <p14:creationId xmlns:p14="http://schemas.microsoft.com/office/powerpoint/2010/main" val="1926048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11D25-E5BD-1344-938D-000504A27E8A}"/>
              </a:ext>
            </a:extLst>
          </p:cNvPr>
          <p:cNvSpPr>
            <a:spLocks noGrp="1"/>
          </p:cNvSpPr>
          <p:nvPr>
            <p:ph type="title"/>
          </p:nvPr>
        </p:nvSpPr>
        <p:spPr/>
        <p:txBody>
          <a:bodyPr/>
          <a:lstStyle/>
          <a:p>
            <a:pPr lvl="0"/>
            <a:r>
              <a:rPr lang="en-US" dirty="0"/>
              <a:t>Implementation - HPCC and ECL</a:t>
            </a:r>
          </a:p>
        </p:txBody>
      </p:sp>
      <p:sp>
        <p:nvSpPr>
          <p:cNvPr id="3" name="Content Placeholder 2">
            <a:extLst>
              <a:ext uri="{FF2B5EF4-FFF2-40B4-BE49-F238E27FC236}">
                <a16:creationId xmlns:a16="http://schemas.microsoft.com/office/drawing/2014/main" id="{0CE72774-0AD3-4F4D-BA33-1E7790111B6B}"/>
              </a:ext>
            </a:extLst>
          </p:cNvPr>
          <p:cNvSpPr>
            <a:spLocks noGrp="1"/>
          </p:cNvSpPr>
          <p:nvPr>
            <p:ph idx="1"/>
          </p:nvPr>
        </p:nvSpPr>
        <p:spPr/>
        <p:txBody>
          <a:bodyPr/>
          <a:lstStyle/>
          <a:p>
            <a:r>
              <a:rPr lang="en-US" dirty="0"/>
              <a:t>ECL Partitions Training Data into </a:t>
            </a:r>
            <a:r>
              <a:rPr lang="en-US" i="1" dirty="0"/>
              <a:t>N</a:t>
            </a:r>
            <a:r>
              <a:rPr lang="en-US" dirty="0"/>
              <a:t> partitions</a:t>
            </a:r>
          </a:p>
          <a:p>
            <a:pPr lvl="1"/>
            <a:r>
              <a:rPr lang="en-US" dirty="0"/>
              <a:t>Where </a:t>
            </a:r>
            <a:r>
              <a:rPr lang="en-US" i="1" dirty="0"/>
              <a:t>N</a:t>
            </a:r>
            <a:r>
              <a:rPr lang="en-US" dirty="0"/>
              <a:t> is the number of slave nodes</a:t>
            </a:r>
          </a:p>
          <a:p>
            <a:r>
              <a:rPr lang="en-US" dirty="0"/>
              <a:t>Pyembed – plugin that allows ECL to execute python code</a:t>
            </a:r>
          </a:p>
          <a:p>
            <a:r>
              <a:rPr lang="en-US" dirty="0"/>
              <a:t>ECL Distributes the Pyembed code along with data to each node</a:t>
            </a:r>
          </a:p>
          <a:p>
            <a:pPr lvl="1"/>
            <a:r>
              <a:rPr lang="en-US" dirty="0"/>
              <a:t>Passes into Pyembed the data, NN model, and meta-data as parameters</a:t>
            </a:r>
          </a:p>
          <a:p>
            <a:endParaRPr lang="en-US" dirty="0"/>
          </a:p>
        </p:txBody>
      </p:sp>
      <p:sp>
        <p:nvSpPr>
          <p:cNvPr id="4" name="Footer Placeholder 3">
            <a:extLst>
              <a:ext uri="{FF2B5EF4-FFF2-40B4-BE49-F238E27FC236}">
                <a16:creationId xmlns:a16="http://schemas.microsoft.com/office/drawing/2014/main" id="{D4D2CB34-6854-3B4B-887B-AB77D2A172C4}"/>
              </a:ext>
            </a:extLst>
          </p:cNvPr>
          <p:cNvSpPr>
            <a:spLocks noGrp="1"/>
          </p:cNvSpPr>
          <p:nvPr>
            <p:ph type="ftr" sz="quarter" idx="11"/>
          </p:nvPr>
        </p:nvSpPr>
        <p:spPr/>
        <p:txBody>
          <a:bodyPr/>
          <a:lstStyle/>
          <a:p>
            <a:r>
              <a:rPr lang="en-US"/>
              <a:t>The Download: Tech Talks            #HPCCTechTalks</a:t>
            </a:r>
          </a:p>
        </p:txBody>
      </p:sp>
      <p:sp>
        <p:nvSpPr>
          <p:cNvPr id="5" name="Slide Number Placeholder 4">
            <a:extLst>
              <a:ext uri="{FF2B5EF4-FFF2-40B4-BE49-F238E27FC236}">
                <a16:creationId xmlns:a16="http://schemas.microsoft.com/office/drawing/2014/main" id="{7A011583-C563-F543-9689-28410DB92A4A}"/>
              </a:ext>
            </a:extLst>
          </p:cNvPr>
          <p:cNvSpPr>
            <a:spLocks noGrp="1"/>
          </p:cNvSpPr>
          <p:nvPr>
            <p:ph type="sldNum" sz="quarter" idx="12"/>
          </p:nvPr>
        </p:nvSpPr>
        <p:spPr/>
        <p:txBody>
          <a:bodyPr/>
          <a:lstStyle/>
          <a:p>
            <a:fld id="{6FE306A7-A228-4E07-8D4E-C1DA2C3F3993}" type="slidenum">
              <a:rPr lang="en-US" smtClean="0"/>
              <a:pPr/>
              <a:t>17</a:t>
            </a:fld>
            <a:endParaRPr lang="en-US" dirty="0"/>
          </a:p>
        </p:txBody>
      </p:sp>
    </p:spTree>
    <p:extLst>
      <p:ext uri="{BB962C8B-B14F-4D97-AF65-F5344CB8AC3E}">
        <p14:creationId xmlns:p14="http://schemas.microsoft.com/office/powerpoint/2010/main" val="1998545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AE64B-D6BB-B44D-BAF6-46F49AFCB1A8}"/>
              </a:ext>
            </a:extLst>
          </p:cNvPr>
          <p:cNvSpPr>
            <a:spLocks noGrp="1"/>
          </p:cNvSpPr>
          <p:nvPr>
            <p:ph type="title"/>
          </p:nvPr>
        </p:nvSpPr>
        <p:spPr/>
        <p:txBody>
          <a:bodyPr/>
          <a:lstStyle/>
          <a:p>
            <a:pPr lvl="0"/>
            <a:r>
              <a:rPr lang="en-US" dirty="0"/>
              <a:t>Implementation – Pyembed</a:t>
            </a:r>
          </a:p>
        </p:txBody>
      </p:sp>
      <p:sp>
        <p:nvSpPr>
          <p:cNvPr id="3" name="Content Placeholder 2">
            <a:extLst>
              <a:ext uri="{FF2B5EF4-FFF2-40B4-BE49-F238E27FC236}">
                <a16:creationId xmlns:a16="http://schemas.microsoft.com/office/drawing/2014/main" id="{0242B991-42EA-1C4F-9429-930721DDCC0C}"/>
              </a:ext>
            </a:extLst>
          </p:cNvPr>
          <p:cNvSpPr>
            <a:spLocks noGrp="1"/>
          </p:cNvSpPr>
          <p:nvPr>
            <p:ph idx="1"/>
          </p:nvPr>
        </p:nvSpPr>
        <p:spPr/>
        <p:txBody>
          <a:bodyPr/>
          <a:lstStyle/>
          <a:p>
            <a:r>
              <a:rPr lang="en-US" dirty="0"/>
              <a:t>Receives parameters at time of execution, passed in from ECL</a:t>
            </a:r>
          </a:p>
          <a:p>
            <a:pPr lvl="1"/>
            <a:r>
              <a:rPr lang="en-US" dirty="0"/>
              <a:t>Then converts to types usable by the python libraries</a:t>
            </a:r>
          </a:p>
          <a:p>
            <a:r>
              <a:rPr lang="en-US" dirty="0"/>
              <a:t>Builds localized NN model from the inputs</a:t>
            </a:r>
          </a:p>
          <a:p>
            <a:pPr lvl="1"/>
            <a:r>
              <a:rPr lang="en-US" dirty="0"/>
              <a:t>Recall this is iterative so the input model changes on each Epoch</a:t>
            </a:r>
          </a:p>
          <a:p>
            <a:r>
              <a:rPr lang="en-US" dirty="0"/>
              <a:t>Trains the inputted model on its partition of data</a:t>
            </a:r>
          </a:p>
          <a:p>
            <a:r>
              <a:rPr lang="en-US" dirty="0"/>
              <a:t>Returns the updated model weights once completed</a:t>
            </a:r>
          </a:p>
          <a:p>
            <a:pPr lvl="1"/>
            <a:r>
              <a:rPr lang="en-US" dirty="0"/>
              <a:t>Does not return any training data</a:t>
            </a:r>
          </a:p>
          <a:p>
            <a:endParaRPr lang="en-US" dirty="0"/>
          </a:p>
        </p:txBody>
      </p:sp>
      <p:sp>
        <p:nvSpPr>
          <p:cNvPr id="4" name="Footer Placeholder 3">
            <a:extLst>
              <a:ext uri="{FF2B5EF4-FFF2-40B4-BE49-F238E27FC236}">
                <a16:creationId xmlns:a16="http://schemas.microsoft.com/office/drawing/2014/main" id="{8DBE1135-40AB-1F44-BC9C-20280DBECAB1}"/>
              </a:ext>
            </a:extLst>
          </p:cNvPr>
          <p:cNvSpPr>
            <a:spLocks noGrp="1"/>
          </p:cNvSpPr>
          <p:nvPr>
            <p:ph type="ftr" sz="quarter" idx="11"/>
          </p:nvPr>
        </p:nvSpPr>
        <p:spPr/>
        <p:txBody>
          <a:bodyPr/>
          <a:lstStyle/>
          <a:p>
            <a:r>
              <a:rPr lang="en-US"/>
              <a:t>The Download: Tech Talks            #HPCCTechTalks</a:t>
            </a:r>
          </a:p>
        </p:txBody>
      </p:sp>
      <p:sp>
        <p:nvSpPr>
          <p:cNvPr id="5" name="Slide Number Placeholder 4">
            <a:extLst>
              <a:ext uri="{FF2B5EF4-FFF2-40B4-BE49-F238E27FC236}">
                <a16:creationId xmlns:a16="http://schemas.microsoft.com/office/drawing/2014/main" id="{AB175964-0E32-6948-804A-0573700BB594}"/>
              </a:ext>
            </a:extLst>
          </p:cNvPr>
          <p:cNvSpPr>
            <a:spLocks noGrp="1"/>
          </p:cNvSpPr>
          <p:nvPr>
            <p:ph type="sldNum" sz="quarter" idx="12"/>
          </p:nvPr>
        </p:nvSpPr>
        <p:spPr/>
        <p:txBody>
          <a:bodyPr/>
          <a:lstStyle/>
          <a:p>
            <a:fld id="{6FE306A7-A228-4E07-8D4E-C1DA2C3F3993}" type="slidenum">
              <a:rPr lang="en-US" smtClean="0"/>
              <a:pPr/>
              <a:t>18</a:t>
            </a:fld>
            <a:endParaRPr lang="en-US" dirty="0"/>
          </a:p>
        </p:txBody>
      </p:sp>
    </p:spTree>
    <p:extLst>
      <p:ext uri="{BB962C8B-B14F-4D97-AF65-F5344CB8AC3E}">
        <p14:creationId xmlns:p14="http://schemas.microsoft.com/office/powerpoint/2010/main" val="35554866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4ADD3-5A7B-F640-BD1E-26F142E054F2}"/>
              </a:ext>
            </a:extLst>
          </p:cNvPr>
          <p:cNvSpPr>
            <a:spLocks noGrp="1"/>
          </p:cNvSpPr>
          <p:nvPr>
            <p:ph type="title"/>
          </p:nvPr>
        </p:nvSpPr>
        <p:spPr/>
        <p:txBody>
          <a:bodyPr/>
          <a:lstStyle/>
          <a:p>
            <a:r>
              <a:rPr lang="en-US" dirty="0"/>
              <a:t>Code Example – Parallel SGD</a:t>
            </a:r>
          </a:p>
        </p:txBody>
      </p:sp>
      <p:sp>
        <p:nvSpPr>
          <p:cNvPr id="4" name="Footer Placeholder 3">
            <a:extLst>
              <a:ext uri="{FF2B5EF4-FFF2-40B4-BE49-F238E27FC236}">
                <a16:creationId xmlns:a16="http://schemas.microsoft.com/office/drawing/2014/main" id="{6E7A2454-E43E-B243-8C88-ABD636F81C91}"/>
              </a:ext>
            </a:extLst>
          </p:cNvPr>
          <p:cNvSpPr>
            <a:spLocks noGrp="1"/>
          </p:cNvSpPr>
          <p:nvPr>
            <p:ph type="ftr" sz="quarter" idx="11"/>
          </p:nvPr>
        </p:nvSpPr>
        <p:spPr/>
        <p:txBody>
          <a:bodyPr/>
          <a:lstStyle/>
          <a:p>
            <a:r>
              <a:rPr lang="en-US"/>
              <a:t>The Download: Tech Talks            #HPCCTechTalks</a:t>
            </a:r>
          </a:p>
        </p:txBody>
      </p:sp>
      <p:sp>
        <p:nvSpPr>
          <p:cNvPr id="5" name="Slide Number Placeholder 4">
            <a:extLst>
              <a:ext uri="{FF2B5EF4-FFF2-40B4-BE49-F238E27FC236}">
                <a16:creationId xmlns:a16="http://schemas.microsoft.com/office/drawing/2014/main" id="{9288FB24-0394-6548-86EE-2DA6A9AC9D16}"/>
              </a:ext>
            </a:extLst>
          </p:cNvPr>
          <p:cNvSpPr>
            <a:spLocks noGrp="1"/>
          </p:cNvSpPr>
          <p:nvPr>
            <p:ph type="sldNum" sz="quarter" idx="12"/>
          </p:nvPr>
        </p:nvSpPr>
        <p:spPr/>
        <p:txBody>
          <a:bodyPr/>
          <a:lstStyle/>
          <a:p>
            <a:fld id="{6FE306A7-A228-4E07-8D4E-C1DA2C3F3993}" type="slidenum">
              <a:rPr lang="en-US" smtClean="0"/>
              <a:pPr/>
              <a:t>19</a:t>
            </a:fld>
            <a:endParaRPr lang="en-US" dirty="0"/>
          </a:p>
        </p:txBody>
      </p:sp>
      <p:pic>
        <p:nvPicPr>
          <p:cNvPr id="7" name="Picture 6">
            <a:extLst>
              <a:ext uri="{FF2B5EF4-FFF2-40B4-BE49-F238E27FC236}">
                <a16:creationId xmlns:a16="http://schemas.microsoft.com/office/drawing/2014/main" id="{E5129DB3-2A3C-3C44-8B14-A8783E7916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182" y="1394726"/>
            <a:ext cx="10680701" cy="4244717"/>
          </a:xfrm>
          <a:prstGeom prst="rect">
            <a:avLst/>
          </a:prstGeom>
        </p:spPr>
      </p:pic>
    </p:spTree>
    <p:extLst>
      <p:ext uri="{BB962C8B-B14F-4D97-AF65-F5344CB8AC3E}">
        <p14:creationId xmlns:p14="http://schemas.microsoft.com/office/powerpoint/2010/main" val="1956361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Welcome!</a:t>
            </a:r>
          </a:p>
        </p:txBody>
      </p:sp>
      <p:sp>
        <p:nvSpPr>
          <p:cNvPr id="5" name="Content Placeholder 4"/>
          <p:cNvSpPr>
            <a:spLocks noGrp="1"/>
          </p:cNvSpPr>
          <p:nvPr>
            <p:ph idx="1"/>
          </p:nvPr>
        </p:nvSpPr>
        <p:spPr>
          <a:xfrm>
            <a:off x="336549" y="1102501"/>
            <a:ext cx="11522076" cy="4831163"/>
          </a:xfrm>
        </p:spPr>
        <p:txBody>
          <a:bodyPr>
            <a:normAutofit fontScale="85000" lnSpcReduction="10000"/>
          </a:bodyPr>
          <a:lstStyle/>
          <a:p>
            <a:r>
              <a:rPr lang="en-US" dirty="0"/>
              <a:t>Please share:  Let others know you are here with #</a:t>
            </a:r>
            <a:r>
              <a:rPr lang="en-US" dirty="0" err="1"/>
              <a:t>HPCCTechTalks</a:t>
            </a:r>
            <a:r>
              <a:rPr lang="en-US" dirty="0"/>
              <a:t> </a:t>
            </a:r>
          </a:p>
          <a:p>
            <a:endParaRPr lang="en-US" dirty="0"/>
          </a:p>
          <a:p>
            <a:r>
              <a:rPr lang="en-US" dirty="0"/>
              <a:t>Ask questions!  We will answer as many questions as we can following each speaker.</a:t>
            </a:r>
          </a:p>
          <a:p>
            <a:endParaRPr lang="en-US" dirty="0"/>
          </a:p>
          <a:p>
            <a:r>
              <a:rPr lang="en-US" dirty="0"/>
              <a:t>Look for polls at the bottom of your screen. Exit full-screen mode or refresh your screen if you don’t see them.</a:t>
            </a:r>
          </a:p>
          <a:p>
            <a:endParaRPr lang="en-US" dirty="0"/>
          </a:p>
          <a:p>
            <a:r>
              <a:rPr lang="en-US" dirty="0"/>
              <a:t>We welcome your feedback - please rate us before you leave today and visit our </a:t>
            </a:r>
            <a:r>
              <a:rPr lang="en-US" dirty="0">
                <a:hlinkClick r:id="rId3"/>
              </a:rPr>
              <a:t>blog</a:t>
            </a:r>
            <a:r>
              <a:rPr lang="en-US" dirty="0"/>
              <a:t> for information after the event.</a:t>
            </a:r>
          </a:p>
          <a:p>
            <a:endParaRPr lang="en-US" dirty="0"/>
          </a:p>
          <a:p>
            <a:r>
              <a:rPr lang="en-US" dirty="0"/>
              <a:t>Want to be one of our featured speakers?  Let us know! </a:t>
            </a:r>
            <a:r>
              <a:rPr lang="en-US" dirty="0">
                <a:hlinkClick r:id="rId4"/>
              </a:rPr>
              <a:t>techtalks@hpccsystems.com</a:t>
            </a:r>
            <a:r>
              <a:rPr lang="en-US" dirty="0"/>
              <a:t> </a:t>
            </a:r>
          </a:p>
          <a:p>
            <a:endParaRPr lang="en-US" dirty="0"/>
          </a:p>
          <a:p>
            <a:pPr marL="0" indent="0">
              <a:buNone/>
            </a:pPr>
            <a:endParaRPr lang="en-US" dirty="0"/>
          </a:p>
          <a:p>
            <a:endParaRPr lang="en-US" dirty="0"/>
          </a:p>
        </p:txBody>
      </p:sp>
      <p:sp>
        <p:nvSpPr>
          <p:cNvPr id="6" name="Footer Placeholder 5"/>
          <p:cNvSpPr>
            <a:spLocks noGrp="1"/>
          </p:cNvSpPr>
          <p:nvPr>
            <p:ph type="ftr" sz="quarter" idx="11"/>
          </p:nvPr>
        </p:nvSpPr>
        <p:spPr/>
        <p:txBody>
          <a:bodyPr/>
          <a:lstStyle/>
          <a:p>
            <a:r>
              <a:rPr lang="en-US"/>
              <a:t>The Download: Tech Talks            #HPCCTechTalks</a:t>
            </a:r>
          </a:p>
        </p:txBody>
      </p:sp>
      <p:sp>
        <p:nvSpPr>
          <p:cNvPr id="7" name="Slide Number Placeholder 6"/>
          <p:cNvSpPr>
            <a:spLocks noGrp="1"/>
          </p:cNvSpPr>
          <p:nvPr>
            <p:ph type="sldNum" sz="quarter" idx="12"/>
          </p:nvPr>
        </p:nvSpPr>
        <p:spPr/>
        <p:txBody>
          <a:bodyPr/>
          <a:lstStyle/>
          <a:p>
            <a:fld id="{6FE306A7-A228-4E07-8D4E-C1DA2C3F3993}" type="slidenum">
              <a:rPr lang="en-US" smtClean="0"/>
              <a:pPr/>
              <a:t>2</a:t>
            </a:fld>
            <a:endParaRPr lang="en-US" dirty="0"/>
          </a:p>
        </p:txBody>
      </p:sp>
      <p:pic>
        <p:nvPicPr>
          <p:cNvPr id="8" name="Picture 2" descr="http://edudemic.com/wp-content/uploads/2012/06/big-twitter-bird-400x32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21593" y="1102501"/>
            <a:ext cx="344381" cy="278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79469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2D003-ECE0-D747-89D1-D0F1585A5515}"/>
              </a:ext>
            </a:extLst>
          </p:cNvPr>
          <p:cNvSpPr>
            <a:spLocks noGrp="1"/>
          </p:cNvSpPr>
          <p:nvPr>
            <p:ph type="title"/>
          </p:nvPr>
        </p:nvSpPr>
        <p:spPr/>
        <p:txBody>
          <a:bodyPr/>
          <a:lstStyle/>
          <a:p>
            <a:pPr lvl="0"/>
            <a:r>
              <a:rPr lang="en-US" dirty="0"/>
              <a:t>Case Study – Training Time – Design</a:t>
            </a:r>
          </a:p>
        </p:txBody>
      </p:sp>
      <p:sp>
        <p:nvSpPr>
          <p:cNvPr id="3" name="Content Placeholder 2">
            <a:extLst>
              <a:ext uri="{FF2B5EF4-FFF2-40B4-BE49-F238E27FC236}">
                <a16:creationId xmlns:a16="http://schemas.microsoft.com/office/drawing/2014/main" id="{B3A8ACFD-E914-224A-9414-8124973E13E0}"/>
              </a:ext>
            </a:extLst>
          </p:cNvPr>
          <p:cNvSpPr>
            <a:spLocks noGrp="1"/>
          </p:cNvSpPr>
          <p:nvPr>
            <p:ph idx="1"/>
          </p:nvPr>
        </p:nvSpPr>
        <p:spPr/>
        <p:txBody>
          <a:bodyPr>
            <a:normAutofit lnSpcReduction="10000"/>
          </a:bodyPr>
          <a:lstStyle/>
          <a:p>
            <a:r>
              <a:rPr lang="en-US" dirty="0"/>
              <a:t>Using a ‘big-data’ dataset, 3,692,556 records long</a:t>
            </a:r>
          </a:p>
          <a:p>
            <a:pPr lvl="1"/>
            <a:r>
              <a:rPr lang="en-US" dirty="0"/>
              <a:t>Each record is 850 bytes long</a:t>
            </a:r>
          </a:p>
          <a:p>
            <a:r>
              <a:rPr lang="en-US" dirty="0"/>
              <a:t>80/20 Split for Training and Testing Datasets</a:t>
            </a:r>
          </a:p>
          <a:p>
            <a:r>
              <a:rPr lang="en-US" dirty="0"/>
              <a:t>We use 10 </a:t>
            </a:r>
            <a:r>
              <a:rPr lang="en-US" sz="2000" dirty="0"/>
              <a:t>(from the 80 split) </a:t>
            </a:r>
            <a:r>
              <a:rPr lang="en-US" dirty="0"/>
              <a:t>data set sizes, each with different class imbalance ratios</a:t>
            </a:r>
          </a:p>
          <a:p>
            <a:pPr lvl="1"/>
            <a:r>
              <a:rPr lang="en-US" dirty="0"/>
              <a:t>1:1, 1:5, 1:10, 1:25, 1:50, 1:100, 1:500, 1:1000, 1:1500, 1:2000</a:t>
            </a:r>
          </a:p>
          <a:p>
            <a:pPr lvl="1"/>
            <a:r>
              <a:rPr lang="en-US" dirty="0"/>
              <a:t>Ranging from 2,240 records to 2,241,120 records</a:t>
            </a:r>
          </a:p>
          <a:p>
            <a:pPr lvl="1"/>
            <a:r>
              <a:rPr lang="en-US" dirty="0"/>
              <a:t>1.9 MB to 1.9 GB in size</a:t>
            </a:r>
          </a:p>
          <a:p>
            <a:r>
              <a:rPr lang="en-US" dirty="0"/>
              <a:t>Each dataset is run on 5 different cluster sizes</a:t>
            </a:r>
          </a:p>
          <a:p>
            <a:pPr lvl="1"/>
            <a:r>
              <a:rPr lang="en-US" dirty="0"/>
              <a:t>1 node, 2 nodes, 4 nodes, 8 nodes, and 16 nodes</a:t>
            </a:r>
          </a:p>
          <a:p>
            <a:pPr lvl="1"/>
            <a:r>
              <a:rPr lang="en-US" dirty="0"/>
              <a:t>Cluster is cloud based and each node has 1 CPU and 3.5 gigs of memory</a:t>
            </a:r>
          </a:p>
          <a:p>
            <a:endParaRPr lang="en-US" dirty="0"/>
          </a:p>
        </p:txBody>
      </p:sp>
      <p:sp>
        <p:nvSpPr>
          <p:cNvPr id="4" name="Footer Placeholder 3">
            <a:extLst>
              <a:ext uri="{FF2B5EF4-FFF2-40B4-BE49-F238E27FC236}">
                <a16:creationId xmlns:a16="http://schemas.microsoft.com/office/drawing/2014/main" id="{B75AF935-EA90-D74E-8BE1-ADCE7E032D95}"/>
              </a:ext>
            </a:extLst>
          </p:cNvPr>
          <p:cNvSpPr>
            <a:spLocks noGrp="1"/>
          </p:cNvSpPr>
          <p:nvPr>
            <p:ph type="ftr" sz="quarter" idx="11"/>
          </p:nvPr>
        </p:nvSpPr>
        <p:spPr/>
        <p:txBody>
          <a:bodyPr/>
          <a:lstStyle/>
          <a:p>
            <a:r>
              <a:rPr lang="en-US"/>
              <a:t>The Download: Tech Talks            #HPCCTechTalks</a:t>
            </a:r>
          </a:p>
        </p:txBody>
      </p:sp>
      <p:sp>
        <p:nvSpPr>
          <p:cNvPr id="5" name="Slide Number Placeholder 4">
            <a:extLst>
              <a:ext uri="{FF2B5EF4-FFF2-40B4-BE49-F238E27FC236}">
                <a16:creationId xmlns:a16="http://schemas.microsoft.com/office/drawing/2014/main" id="{909ED108-5FCF-4648-9F46-5B07A3711542}"/>
              </a:ext>
            </a:extLst>
          </p:cNvPr>
          <p:cNvSpPr>
            <a:spLocks noGrp="1"/>
          </p:cNvSpPr>
          <p:nvPr>
            <p:ph type="sldNum" sz="quarter" idx="12"/>
          </p:nvPr>
        </p:nvSpPr>
        <p:spPr/>
        <p:txBody>
          <a:bodyPr/>
          <a:lstStyle/>
          <a:p>
            <a:fld id="{6FE306A7-A228-4E07-8D4E-C1DA2C3F3993}" type="slidenum">
              <a:rPr lang="en-US" smtClean="0"/>
              <a:pPr/>
              <a:t>20</a:t>
            </a:fld>
            <a:endParaRPr lang="en-US" dirty="0"/>
          </a:p>
        </p:txBody>
      </p:sp>
    </p:spTree>
    <p:extLst>
      <p:ext uri="{BB962C8B-B14F-4D97-AF65-F5344CB8AC3E}">
        <p14:creationId xmlns:p14="http://schemas.microsoft.com/office/powerpoint/2010/main" val="18759718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3D789-F35B-D844-BFFF-997B06F7751F}"/>
              </a:ext>
            </a:extLst>
          </p:cNvPr>
          <p:cNvSpPr>
            <a:spLocks noGrp="1"/>
          </p:cNvSpPr>
          <p:nvPr>
            <p:ph type="title"/>
          </p:nvPr>
        </p:nvSpPr>
        <p:spPr/>
        <p:txBody>
          <a:bodyPr/>
          <a:lstStyle/>
          <a:p>
            <a:r>
              <a:rPr lang="en-US" dirty="0"/>
              <a:t>Case Study – Training Time – Results</a:t>
            </a:r>
          </a:p>
        </p:txBody>
      </p:sp>
      <p:sp>
        <p:nvSpPr>
          <p:cNvPr id="4" name="Content Placeholder 3">
            <a:extLst>
              <a:ext uri="{FF2B5EF4-FFF2-40B4-BE49-F238E27FC236}">
                <a16:creationId xmlns:a16="http://schemas.microsoft.com/office/drawing/2014/main" id="{0510BFB8-9409-BA48-9BB1-9AAB8418D576}"/>
              </a:ext>
            </a:extLst>
          </p:cNvPr>
          <p:cNvSpPr>
            <a:spLocks noGrp="1"/>
          </p:cNvSpPr>
          <p:nvPr>
            <p:ph sz="half" idx="2"/>
          </p:nvPr>
        </p:nvSpPr>
        <p:spPr>
          <a:xfrm>
            <a:off x="330781" y="6007252"/>
            <a:ext cx="11527844" cy="346715"/>
          </a:xfrm>
        </p:spPr>
        <p:txBody>
          <a:bodyPr>
            <a:normAutofit lnSpcReduction="10000"/>
          </a:bodyPr>
          <a:lstStyle/>
          <a:p>
            <a:r>
              <a:rPr lang="en-US" sz="2000" dirty="0"/>
              <a:t>Note the </a:t>
            </a:r>
            <a:r>
              <a:rPr lang="en-US" sz="2000" i="1" dirty="0"/>
              <a:t>Y</a:t>
            </a:r>
            <a:r>
              <a:rPr lang="en-US" sz="2000" dirty="0"/>
              <a:t> scale of the Left graph is logarithmic</a:t>
            </a:r>
          </a:p>
        </p:txBody>
      </p:sp>
      <p:sp>
        <p:nvSpPr>
          <p:cNvPr id="7" name="Footer Placeholder 6">
            <a:extLst>
              <a:ext uri="{FF2B5EF4-FFF2-40B4-BE49-F238E27FC236}">
                <a16:creationId xmlns:a16="http://schemas.microsoft.com/office/drawing/2014/main" id="{D049718C-3856-BE47-9B37-FDD814F21810}"/>
              </a:ext>
            </a:extLst>
          </p:cNvPr>
          <p:cNvSpPr>
            <a:spLocks noGrp="1"/>
          </p:cNvSpPr>
          <p:nvPr>
            <p:ph type="ftr" sz="quarter" idx="11"/>
          </p:nvPr>
        </p:nvSpPr>
        <p:spPr/>
        <p:txBody>
          <a:bodyPr/>
          <a:lstStyle/>
          <a:p>
            <a:r>
              <a:rPr lang="en-US"/>
              <a:t>The Download: Tech Talks            #HPCCTechTalks</a:t>
            </a:r>
          </a:p>
        </p:txBody>
      </p:sp>
      <p:sp>
        <p:nvSpPr>
          <p:cNvPr id="8" name="Slide Number Placeholder 7">
            <a:extLst>
              <a:ext uri="{FF2B5EF4-FFF2-40B4-BE49-F238E27FC236}">
                <a16:creationId xmlns:a16="http://schemas.microsoft.com/office/drawing/2014/main" id="{5EA1B833-A463-CD43-92B2-720A12E68631}"/>
              </a:ext>
            </a:extLst>
          </p:cNvPr>
          <p:cNvSpPr>
            <a:spLocks noGrp="1"/>
          </p:cNvSpPr>
          <p:nvPr>
            <p:ph type="sldNum" sz="quarter" idx="12"/>
          </p:nvPr>
        </p:nvSpPr>
        <p:spPr/>
        <p:txBody>
          <a:bodyPr/>
          <a:lstStyle/>
          <a:p>
            <a:pPr algn="r"/>
            <a:fld id="{6FE306A7-A228-4E07-8D4E-C1DA2C3F3993}" type="slidenum">
              <a:rPr lang="en-US" smtClean="0"/>
              <a:pPr algn="r"/>
              <a:t>21</a:t>
            </a:fld>
            <a:endParaRPr lang="en-US"/>
          </a:p>
        </p:txBody>
      </p:sp>
      <p:pic>
        <p:nvPicPr>
          <p:cNvPr id="9" name="Content Placeholder 6">
            <a:extLst>
              <a:ext uri="{FF2B5EF4-FFF2-40B4-BE49-F238E27FC236}">
                <a16:creationId xmlns:a16="http://schemas.microsoft.com/office/drawing/2014/main" id="{6CA33F10-28B4-0F47-B30F-BE8409F271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6286" y="1168906"/>
            <a:ext cx="5792339" cy="4137385"/>
          </a:xfrm>
          <a:prstGeom prst="rect">
            <a:avLst/>
          </a:prstGeom>
        </p:spPr>
      </p:pic>
      <p:pic>
        <p:nvPicPr>
          <p:cNvPr id="10" name="Picture 9">
            <a:extLst>
              <a:ext uri="{FF2B5EF4-FFF2-40B4-BE49-F238E27FC236}">
                <a16:creationId xmlns:a16="http://schemas.microsoft.com/office/drawing/2014/main" id="{415137D8-3398-0A44-8253-CA21145D4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781" y="1168908"/>
            <a:ext cx="5792339" cy="4137384"/>
          </a:xfrm>
          <a:prstGeom prst="rect">
            <a:avLst/>
          </a:prstGeom>
        </p:spPr>
      </p:pic>
    </p:spTree>
    <p:extLst>
      <p:ext uri="{BB962C8B-B14F-4D97-AF65-F5344CB8AC3E}">
        <p14:creationId xmlns:p14="http://schemas.microsoft.com/office/powerpoint/2010/main" val="1436838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47D96-515F-2C41-A93B-63D656F022D8}"/>
              </a:ext>
            </a:extLst>
          </p:cNvPr>
          <p:cNvSpPr>
            <a:spLocks noGrp="1"/>
          </p:cNvSpPr>
          <p:nvPr>
            <p:ph type="title"/>
          </p:nvPr>
        </p:nvSpPr>
        <p:spPr/>
        <p:txBody>
          <a:bodyPr/>
          <a:lstStyle/>
          <a:p>
            <a:r>
              <a:rPr lang="en-US" dirty="0"/>
              <a:t>Case Study – Model Performance</a:t>
            </a:r>
          </a:p>
        </p:txBody>
      </p:sp>
      <p:sp>
        <p:nvSpPr>
          <p:cNvPr id="3" name="Content Placeholder 2">
            <a:extLst>
              <a:ext uri="{FF2B5EF4-FFF2-40B4-BE49-F238E27FC236}">
                <a16:creationId xmlns:a16="http://schemas.microsoft.com/office/drawing/2014/main" id="{3982A668-809F-224F-B0B3-6BA758D8D588}"/>
              </a:ext>
            </a:extLst>
          </p:cNvPr>
          <p:cNvSpPr>
            <a:spLocks noGrp="1"/>
          </p:cNvSpPr>
          <p:nvPr>
            <p:ph idx="1"/>
          </p:nvPr>
        </p:nvSpPr>
        <p:spPr>
          <a:xfrm>
            <a:off x="336549" y="1341037"/>
            <a:ext cx="5953414" cy="4831163"/>
          </a:xfrm>
        </p:spPr>
        <p:txBody>
          <a:bodyPr/>
          <a:lstStyle/>
          <a:p>
            <a:r>
              <a:rPr lang="en-US" dirty="0"/>
              <a:t>Uses same experimental design as previous case study</a:t>
            </a:r>
          </a:p>
          <a:p>
            <a:r>
              <a:rPr lang="en-US" dirty="0"/>
              <a:t>Model performance is slightly improved by number of nodes</a:t>
            </a:r>
          </a:p>
          <a:p>
            <a:pPr lvl="1"/>
            <a:r>
              <a:rPr lang="en-US" dirty="0"/>
              <a:t>See: slope of the </a:t>
            </a:r>
            <a:r>
              <a:rPr lang="en-US" dirty="0">
                <a:solidFill>
                  <a:srgbClr val="C00000"/>
                </a:solidFill>
              </a:rPr>
              <a:t>red</a:t>
            </a:r>
            <a:r>
              <a:rPr lang="en-US" dirty="0"/>
              <a:t> line</a:t>
            </a:r>
          </a:p>
          <a:p>
            <a:r>
              <a:rPr lang="en-US" dirty="0"/>
              <a:t>Other dataset sizes’ model performance effects out of scope</a:t>
            </a:r>
          </a:p>
          <a:p>
            <a:pPr lvl="1"/>
            <a:r>
              <a:rPr lang="en-US" dirty="0"/>
              <a:t>Due to the severe class imbalance</a:t>
            </a:r>
          </a:p>
          <a:p>
            <a:endParaRPr lang="en-US" dirty="0"/>
          </a:p>
        </p:txBody>
      </p:sp>
      <p:sp>
        <p:nvSpPr>
          <p:cNvPr id="4" name="Footer Placeholder 3">
            <a:extLst>
              <a:ext uri="{FF2B5EF4-FFF2-40B4-BE49-F238E27FC236}">
                <a16:creationId xmlns:a16="http://schemas.microsoft.com/office/drawing/2014/main" id="{8402E39B-D214-0647-A0D5-D6E6A4AFCCC9}"/>
              </a:ext>
            </a:extLst>
          </p:cNvPr>
          <p:cNvSpPr>
            <a:spLocks noGrp="1"/>
          </p:cNvSpPr>
          <p:nvPr>
            <p:ph type="ftr" sz="quarter" idx="11"/>
          </p:nvPr>
        </p:nvSpPr>
        <p:spPr/>
        <p:txBody>
          <a:bodyPr/>
          <a:lstStyle/>
          <a:p>
            <a:r>
              <a:rPr lang="en-US"/>
              <a:t>The Download: Tech Talks            #HPCCTechTalks</a:t>
            </a:r>
          </a:p>
        </p:txBody>
      </p:sp>
      <p:sp>
        <p:nvSpPr>
          <p:cNvPr id="5" name="Slide Number Placeholder 4">
            <a:extLst>
              <a:ext uri="{FF2B5EF4-FFF2-40B4-BE49-F238E27FC236}">
                <a16:creationId xmlns:a16="http://schemas.microsoft.com/office/drawing/2014/main" id="{A67C4D7C-73FE-934F-8173-CC4DC7738827}"/>
              </a:ext>
            </a:extLst>
          </p:cNvPr>
          <p:cNvSpPr>
            <a:spLocks noGrp="1"/>
          </p:cNvSpPr>
          <p:nvPr>
            <p:ph type="sldNum" sz="quarter" idx="12"/>
          </p:nvPr>
        </p:nvSpPr>
        <p:spPr/>
        <p:txBody>
          <a:bodyPr/>
          <a:lstStyle/>
          <a:p>
            <a:fld id="{6FE306A7-A228-4E07-8D4E-C1DA2C3F3993}" type="slidenum">
              <a:rPr lang="en-US" smtClean="0"/>
              <a:pPr/>
              <a:t>22</a:t>
            </a:fld>
            <a:endParaRPr lang="en-US" dirty="0"/>
          </a:p>
        </p:txBody>
      </p:sp>
      <p:pic>
        <p:nvPicPr>
          <p:cNvPr id="7" name="Picture 6">
            <a:extLst>
              <a:ext uri="{FF2B5EF4-FFF2-40B4-BE49-F238E27FC236}">
                <a16:creationId xmlns:a16="http://schemas.microsoft.com/office/drawing/2014/main" id="{BAAA937C-C0DA-3A45-A519-112C7248B9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8373" y="1166927"/>
            <a:ext cx="6082145" cy="4344389"/>
          </a:xfrm>
          <a:prstGeom prst="rect">
            <a:avLst/>
          </a:prstGeom>
        </p:spPr>
      </p:pic>
    </p:spTree>
    <p:extLst>
      <p:ext uri="{BB962C8B-B14F-4D97-AF65-F5344CB8AC3E}">
        <p14:creationId xmlns:p14="http://schemas.microsoft.com/office/powerpoint/2010/main" val="5622918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2B3CD-5343-5C40-AFA4-D04ED38BAB6A}"/>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FD29FC63-2072-384D-A021-E88A57F57440}"/>
              </a:ext>
            </a:extLst>
          </p:cNvPr>
          <p:cNvSpPr>
            <a:spLocks noGrp="1"/>
          </p:cNvSpPr>
          <p:nvPr>
            <p:ph idx="1"/>
          </p:nvPr>
        </p:nvSpPr>
        <p:spPr/>
        <p:txBody>
          <a:bodyPr/>
          <a:lstStyle/>
          <a:p>
            <a:r>
              <a:rPr lang="en-US" dirty="0"/>
              <a:t>Improved Data Parallelism</a:t>
            </a:r>
          </a:p>
          <a:p>
            <a:pPr lvl="1"/>
            <a:r>
              <a:rPr lang="en-US" dirty="0"/>
              <a:t>For HPCC systems with multiple slave Thor nodes on a single logical computer</a:t>
            </a:r>
          </a:p>
          <a:p>
            <a:r>
              <a:rPr lang="en-US" dirty="0"/>
              <a:t>Model Parallelism Implementation</a:t>
            </a:r>
          </a:p>
          <a:p>
            <a:pPr lvl="1"/>
            <a:r>
              <a:rPr lang="en-US" dirty="0"/>
              <a:t>Hybrid Approach – Model and Data parallelism</a:t>
            </a:r>
          </a:p>
          <a:p>
            <a:r>
              <a:rPr lang="en-US" dirty="0"/>
              <a:t>Asynchronous Parallelism</a:t>
            </a:r>
          </a:p>
          <a:p>
            <a:pPr lvl="1"/>
            <a:r>
              <a:rPr lang="en-US" dirty="0"/>
              <a:t>This paradigm has additional challenges on a cluster system</a:t>
            </a:r>
          </a:p>
          <a:p>
            <a:endParaRPr lang="en-US" dirty="0"/>
          </a:p>
        </p:txBody>
      </p:sp>
      <p:sp>
        <p:nvSpPr>
          <p:cNvPr id="4" name="Footer Placeholder 3">
            <a:extLst>
              <a:ext uri="{FF2B5EF4-FFF2-40B4-BE49-F238E27FC236}">
                <a16:creationId xmlns:a16="http://schemas.microsoft.com/office/drawing/2014/main" id="{B5D50D3A-3268-F64A-9808-9EE31F4A078B}"/>
              </a:ext>
            </a:extLst>
          </p:cNvPr>
          <p:cNvSpPr>
            <a:spLocks noGrp="1"/>
          </p:cNvSpPr>
          <p:nvPr>
            <p:ph type="ftr" sz="quarter" idx="11"/>
          </p:nvPr>
        </p:nvSpPr>
        <p:spPr/>
        <p:txBody>
          <a:bodyPr/>
          <a:lstStyle/>
          <a:p>
            <a:r>
              <a:rPr lang="en-US"/>
              <a:t>The Download: Tech Talks            #HPCCTechTalks</a:t>
            </a:r>
          </a:p>
        </p:txBody>
      </p:sp>
      <p:sp>
        <p:nvSpPr>
          <p:cNvPr id="5" name="Slide Number Placeholder 4">
            <a:extLst>
              <a:ext uri="{FF2B5EF4-FFF2-40B4-BE49-F238E27FC236}">
                <a16:creationId xmlns:a16="http://schemas.microsoft.com/office/drawing/2014/main" id="{740011F9-B3A7-4B42-922A-5FB11E83F97B}"/>
              </a:ext>
            </a:extLst>
          </p:cNvPr>
          <p:cNvSpPr>
            <a:spLocks noGrp="1"/>
          </p:cNvSpPr>
          <p:nvPr>
            <p:ph type="sldNum" sz="quarter" idx="12"/>
          </p:nvPr>
        </p:nvSpPr>
        <p:spPr/>
        <p:txBody>
          <a:bodyPr/>
          <a:lstStyle/>
          <a:p>
            <a:fld id="{6FE306A7-A228-4E07-8D4E-C1DA2C3F3993}" type="slidenum">
              <a:rPr lang="en-US" smtClean="0"/>
              <a:pPr/>
              <a:t>23</a:t>
            </a:fld>
            <a:endParaRPr lang="en-US" dirty="0"/>
          </a:p>
        </p:txBody>
      </p:sp>
    </p:spTree>
    <p:extLst>
      <p:ext uri="{BB962C8B-B14F-4D97-AF65-F5344CB8AC3E}">
        <p14:creationId xmlns:p14="http://schemas.microsoft.com/office/powerpoint/2010/main" val="31309314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544AD-D9F6-704E-BC72-69C81EC99D85}"/>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B5096F5A-9C83-0D45-8540-C9DA04290E19}"/>
              </a:ext>
            </a:extLst>
          </p:cNvPr>
          <p:cNvSpPr>
            <a:spLocks noGrp="1"/>
          </p:cNvSpPr>
          <p:nvPr>
            <p:ph idx="1"/>
          </p:nvPr>
        </p:nvSpPr>
        <p:spPr/>
        <p:txBody>
          <a:bodyPr/>
          <a:lstStyle/>
          <a:p>
            <a:r>
              <a:rPr lang="en-US" dirty="0"/>
              <a:t>Successful Implementation of a synchronous data parallel deep learning algorithm</a:t>
            </a:r>
          </a:p>
          <a:p>
            <a:r>
              <a:rPr lang="en-US" dirty="0"/>
              <a:t>Case Studies show the runtime is valid across a wide spectrum of clusters sizes and dataset sizes</a:t>
            </a:r>
          </a:p>
          <a:p>
            <a:r>
              <a:rPr lang="en-US" dirty="0"/>
              <a:t>Leveraged HPCC Systems and TensorFlow to bring Deep Learning to HPCC</a:t>
            </a:r>
          </a:p>
          <a:p>
            <a:r>
              <a:rPr lang="en-US" dirty="0"/>
              <a:t>Started new open source HPCC Library for distributed DL</a:t>
            </a:r>
          </a:p>
          <a:p>
            <a:pPr lvl="1"/>
            <a:r>
              <a:rPr lang="en-US" dirty="0"/>
              <a:t>Accompanying Documentation, Test cases, and Performance tests</a:t>
            </a:r>
          </a:p>
          <a:p>
            <a:r>
              <a:rPr lang="en-US" dirty="0"/>
              <a:t>Provided possible research avenues for future work</a:t>
            </a:r>
          </a:p>
          <a:p>
            <a:pPr lvl="1"/>
            <a:endParaRPr lang="en-US" dirty="0"/>
          </a:p>
          <a:p>
            <a:endParaRPr lang="en-US" dirty="0"/>
          </a:p>
        </p:txBody>
      </p:sp>
      <p:sp>
        <p:nvSpPr>
          <p:cNvPr id="4" name="Footer Placeholder 3">
            <a:extLst>
              <a:ext uri="{FF2B5EF4-FFF2-40B4-BE49-F238E27FC236}">
                <a16:creationId xmlns:a16="http://schemas.microsoft.com/office/drawing/2014/main" id="{0D72D806-30A3-934B-95B3-0F01D173F896}"/>
              </a:ext>
            </a:extLst>
          </p:cNvPr>
          <p:cNvSpPr>
            <a:spLocks noGrp="1"/>
          </p:cNvSpPr>
          <p:nvPr>
            <p:ph type="ftr" sz="quarter" idx="11"/>
          </p:nvPr>
        </p:nvSpPr>
        <p:spPr/>
        <p:txBody>
          <a:bodyPr/>
          <a:lstStyle/>
          <a:p>
            <a:r>
              <a:rPr lang="en-US"/>
              <a:t>The Download: Tech Talks            #HPCCTechTalks</a:t>
            </a:r>
          </a:p>
        </p:txBody>
      </p:sp>
      <p:sp>
        <p:nvSpPr>
          <p:cNvPr id="5" name="Slide Number Placeholder 4">
            <a:extLst>
              <a:ext uri="{FF2B5EF4-FFF2-40B4-BE49-F238E27FC236}">
                <a16:creationId xmlns:a16="http://schemas.microsoft.com/office/drawing/2014/main" id="{CBE713F6-44FC-F145-A087-0C34E4A7E623}"/>
              </a:ext>
            </a:extLst>
          </p:cNvPr>
          <p:cNvSpPr>
            <a:spLocks noGrp="1"/>
          </p:cNvSpPr>
          <p:nvPr>
            <p:ph type="sldNum" sz="quarter" idx="12"/>
          </p:nvPr>
        </p:nvSpPr>
        <p:spPr/>
        <p:txBody>
          <a:bodyPr/>
          <a:lstStyle/>
          <a:p>
            <a:fld id="{6FE306A7-A228-4E07-8D4E-C1DA2C3F3993}" type="slidenum">
              <a:rPr lang="en-US" smtClean="0"/>
              <a:pPr/>
              <a:t>24</a:t>
            </a:fld>
            <a:endParaRPr lang="en-US" dirty="0"/>
          </a:p>
        </p:txBody>
      </p:sp>
    </p:spTree>
    <p:extLst>
      <p:ext uri="{BB962C8B-B14F-4D97-AF65-F5344CB8AC3E}">
        <p14:creationId xmlns:p14="http://schemas.microsoft.com/office/powerpoint/2010/main" val="23368143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47504" y="2017895"/>
            <a:ext cx="6978186" cy="1857989"/>
          </a:xfrm>
        </p:spPr>
        <p:txBody>
          <a:bodyPr/>
          <a:lstStyle/>
          <a:p>
            <a:r>
              <a:rPr lang="en-US" sz="3200" dirty="0"/>
              <a:t>Quick poll:</a:t>
            </a:r>
            <a:br>
              <a:rPr lang="en-US" sz="3200" dirty="0"/>
            </a:br>
            <a:r>
              <a:rPr lang="en-US" sz="2800" dirty="0">
                <a:solidFill>
                  <a:srgbClr val="00B0F0"/>
                </a:solidFill>
              </a:rPr>
              <a:t>What role do you see HPCC Systems filling in the domain of Deep Learning?</a:t>
            </a:r>
            <a:br>
              <a:rPr lang="en-US" sz="2800" dirty="0">
                <a:solidFill>
                  <a:srgbClr val="00B0F0"/>
                </a:solidFill>
              </a:rPr>
            </a:br>
            <a:r>
              <a:rPr lang="en-US" sz="3200" i="1" dirty="0"/>
              <a:t/>
            </a:r>
            <a:br>
              <a:rPr lang="en-US" sz="3200" i="1" dirty="0"/>
            </a:br>
            <a:r>
              <a:rPr lang="en-US" sz="3200" i="1" dirty="0"/>
              <a:t/>
            </a:r>
            <a:br>
              <a:rPr lang="en-US" sz="3200" i="1" dirty="0"/>
            </a:br>
            <a:r>
              <a:rPr lang="en-US" sz="3200" i="1" dirty="0"/>
              <a:t/>
            </a:r>
            <a:br>
              <a:rPr lang="en-US" sz="3200" i="1" dirty="0"/>
            </a:br>
            <a:r>
              <a:rPr lang="en-US" sz="2400" i="1" dirty="0"/>
              <a:t>See poll on bottom of presentation screen</a:t>
            </a:r>
            <a:br>
              <a:rPr lang="en-US" sz="2400" i="1" dirty="0"/>
            </a:br>
            <a:endParaRPr lang="en-US" sz="2800" i="1" dirty="0"/>
          </a:p>
        </p:txBody>
      </p:sp>
      <p:grpSp>
        <p:nvGrpSpPr>
          <p:cNvPr id="330" name="Group 329"/>
          <p:cNvGrpSpPr/>
          <p:nvPr/>
        </p:nvGrpSpPr>
        <p:grpSpPr>
          <a:xfrm>
            <a:off x="8077200" y="-4559"/>
            <a:ext cx="4114800" cy="6891727"/>
            <a:chOff x="8077200" y="-4559"/>
            <a:chExt cx="4114800" cy="6891727"/>
          </a:xfrm>
        </p:grpSpPr>
        <p:sp>
          <p:nvSpPr>
            <p:cNvPr id="331" name="Rectangle 330"/>
            <p:cNvSpPr/>
            <p:nvPr/>
          </p:nvSpPr>
          <p:spPr>
            <a:xfrm>
              <a:off x="8077200" y="0"/>
              <a:ext cx="4114800" cy="6858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cxnSp>
          <p:nvCxnSpPr>
            <p:cNvPr id="332" name="Straight Connector 331"/>
            <p:cNvCxnSpPr/>
            <p:nvPr/>
          </p:nvCxnSpPr>
          <p:spPr>
            <a:xfrm flipV="1">
              <a:off x="8401050" y="4787900"/>
              <a:ext cx="558800" cy="6350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8597900" y="4445000"/>
              <a:ext cx="342900" cy="33655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8934450" y="4775200"/>
              <a:ext cx="584200" cy="5715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p:nvCxnSpPr>
          <p:spPr>
            <a:xfrm>
              <a:off x="9531350" y="4845050"/>
              <a:ext cx="609600" cy="12065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flipV="1">
              <a:off x="9544050" y="4965700"/>
              <a:ext cx="596900" cy="26035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p:nvCxnSpPr>
          <p:spPr>
            <a:xfrm flipV="1">
              <a:off x="9842500" y="4946650"/>
              <a:ext cx="298450" cy="59690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p:nvCxnSpPr>
          <p:spPr>
            <a:xfrm flipH="1" flipV="1">
              <a:off x="10147300" y="4965700"/>
              <a:ext cx="82550" cy="65405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p:nvCxnSpPr>
          <p:spPr>
            <a:xfrm flipH="1" flipV="1">
              <a:off x="10147300" y="4965700"/>
              <a:ext cx="419100" cy="46990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p:nvCxnSpPr>
          <p:spPr>
            <a:xfrm flipV="1">
              <a:off x="9544050" y="5562600"/>
              <a:ext cx="298450" cy="59690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p:cNvCxnSpPr/>
            <p:nvPr/>
          </p:nvCxnSpPr>
          <p:spPr>
            <a:xfrm flipV="1">
              <a:off x="9455150" y="6108700"/>
              <a:ext cx="120650" cy="54610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p:nvCxnSpPr>
          <p:spPr>
            <a:xfrm flipV="1">
              <a:off x="9156700" y="6115050"/>
              <a:ext cx="406400" cy="26035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p:cNvCxnSpPr/>
            <p:nvPr/>
          </p:nvCxnSpPr>
          <p:spPr>
            <a:xfrm flipV="1">
              <a:off x="9004300" y="5251450"/>
              <a:ext cx="584200" cy="28575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p:cNvCxnSpPr/>
            <p:nvPr/>
          </p:nvCxnSpPr>
          <p:spPr>
            <a:xfrm flipV="1">
              <a:off x="8470900" y="5530850"/>
              <a:ext cx="546100" cy="12700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p:nvCxnSpPr>
          <p:spPr>
            <a:xfrm flipV="1">
              <a:off x="8756650" y="5562600"/>
              <a:ext cx="273050" cy="38100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p:cNvCxnSpPr/>
            <p:nvPr/>
          </p:nvCxnSpPr>
          <p:spPr>
            <a:xfrm flipH="1" flipV="1">
              <a:off x="10229850" y="5626100"/>
              <a:ext cx="69850" cy="60960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p:cNvCxnSpPr/>
            <p:nvPr/>
          </p:nvCxnSpPr>
          <p:spPr>
            <a:xfrm flipV="1">
              <a:off x="10223500" y="6248400"/>
              <a:ext cx="69850" cy="50165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p:nvPr/>
          </p:nvCxnSpPr>
          <p:spPr>
            <a:xfrm flipH="1" flipV="1">
              <a:off x="10312400" y="6223000"/>
              <a:ext cx="292100" cy="37465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p:nvCxnSpPr>
          <p:spPr>
            <a:xfrm flipH="1" flipV="1">
              <a:off x="10598150" y="5441950"/>
              <a:ext cx="393700" cy="45085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flipV="1">
              <a:off x="11010900" y="5492750"/>
              <a:ext cx="450850" cy="38735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p:nvPr/>
          </p:nvCxnSpPr>
          <p:spPr>
            <a:xfrm>
              <a:off x="11023600" y="5892800"/>
              <a:ext cx="482600" cy="6350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p:cNvCxnSpPr/>
            <p:nvPr/>
          </p:nvCxnSpPr>
          <p:spPr>
            <a:xfrm>
              <a:off x="11018516" y="5874213"/>
              <a:ext cx="252734" cy="424987"/>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p:nvPr/>
          </p:nvCxnSpPr>
          <p:spPr>
            <a:xfrm flipH="1">
              <a:off x="10153650" y="4375613"/>
              <a:ext cx="547366" cy="590087"/>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p:cNvCxnSpPr/>
            <p:nvPr/>
          </p:nvCxnSpPr>
          <p:spPr>
            <a:xfrm flipH="1" flipV="1">
              <a:off x="10744200" y="3854450"/>
              <a:ext cx="471166" cy="330663"/>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p:nvPr/>
          </p:nvCxnSpPr>
          <p:spPr>
            <a:xfrm flipH="1" flipV="1">
              <a:off x="10719431" y="4375382"/>
              <a:ext cx="387985" cy="285981"/>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p:nvCxnSpPr>
          <p:spPr>
            <a:xfrm flipH="1" flipV="1">
              <a:off x="10735229" y="4394663"/>
              <a:ext cx="130887" cy="45720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p:nvCxnSpPr>
          <p:spPr>
            <a:xfrm>
              <a:off x="10243816" y="4394663"/>
              <a:ext cx="467047" cy="112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p:nvPr/>
          </p:nvCxnSpPr>
          <p:spPr>
            <a:xfrm flipH="1">
              <a:off x="10334625" y="3843338"/>
              <a:ext cx="385763" cy="166687"/>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p:nvCxnSpPr>
          <p:spPr>
            <a:xfrm>
              <a:off x="10275566" y="3626313"/>
              <a:ext cx="449584" cy="21702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p:nvPr/>
          </p:nvCxnSpPr>
          <p:spPr>
            <a:xfrm flipV="1">
              <a:off x="9862816" y="3633788"/>
              <a:ext cx="433709" cy="5602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p:cNvCxnSpPr/>
            <p:nvPr/>
          </p:nvCxnSpPr>
          <p:spPr>
            <a:xfrm>
              <a:off x="9831066" y="3162763"/>
              <a:ext cx="555947" cy="6621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flipH="1">
              <a:off x="10272713" y="3219913"/>
              <a:ext cx="91753" cy="41387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p:nvPr/>
          </p:nvCxnSpPr>
          <p:spPr>
            <a:xfrm flipH="1" flipV="1">
              <a:off x="11196638" y="4205288"/>
              <a:ext cx="266378" cy="38622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p:nvPr/>
          </p:nvCxnSpPr>
          <p:spPr>
            <a:xfrm flipH="1" flipV="1">
              <a:off x="11210925" y="4181475"/>
              <a:ext cx="474341" cy="117938"/>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p:nvCxnSpPr>
          <p:spPr>
            <a:xfrm flipH="1">
              <a:off x="11201400" y="3937463"/>
              <a:ext cx="414016" cy="23925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p:nvPr/>
          </p:nvCxnSpPr>
          <p:spPr>
            <a:xfrm flipH="1">
              <a:off x="11225213" y="3518363"/>
              <a:ext cx="434653" cy="14876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p:nvCxnSpPr>
          <p:spPr>
            <a:xfrm flipH="1">
              <a:off x="10734675" y="3664413"/>
              <a:ext cx="487041" cy="17892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p:nvPr/>
          </p:nvCxnSpPr>
          <p:spPr>
            <a:xfrm flipH="1">
              <a:off x="10715625" y="3372313"/>
              <a:ext cx="258441" cy="46150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p:nvCxnSpPr>
          <p:spPr>
            <a:xfrm flipH="1">
              <a:off x="10977563" y="3137363"/>
              <a:ext cx="434653" cy="23925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flipH="1">
              <a:off x="10958513" y="2959563"/>
              <a:ext cx="98103" cy="431337"/>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p:nvCxnSpPr>
          <p:spPr>
            <a:xfrm flipH="1">
              <a:off x="10382250" y="2432513"/>
              <a:ext cx="420366" cy="9637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flipH="1">
              <a:off x="10353675" y="2527763"/>
              <a:ext cx="29841" cy="691687"/>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flipV="1">
              <a:off x="9748516" y="2128838"/>
              <a:ext cx="338459" cy="51957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flipV="1">
              <a:off x="9431016" y="2628900"/>
              <a:ext cx="317822" cy="603713"/>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flipV="1">
              <a:off x="8878566" y="2657475"/>
              <a:ext cx="884559" cy="486238"/>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p:cNvCxnSpPr/>
            <p:nvPr/>
          </p:nvCxnSpPr>
          <p:spPr>
            <a:xfrm flipV="1">
              <a:off x="8802366" y="2128838"/>
              <a:ext cx="17784" cy="43702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p:nvCxnSpPr>
          <p:spPr>
            <a:xfrm flipV="1">
              <a:off x="8434066" y="2124075"/>
              <a:ext cx="376559" cy="321138"/>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p:nvCxnSpPr>
          <p:spPr>
            <a:xfrm>
              <a:off x="8802366" y="2121363"/>
              <a:ext cx="760734" cy="183687"/>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p:cNvCxnSpPr/>
            <p:nvPr/>
          </p:nvCxnSpPr>
          <p:spPr>
            <a:xfrm>
              <a:off x="8402316" y="1924513"/>
              <a:ext cx="417834" cy="18527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p:cNvCxnSpPr>
              <a:stCxn id="431" idx="5"/>
            </p:cNvCxnSpPr>
            <p:nvPr/>
          </p:nvCxnSpPr>
          <p:spPr>
            <a:xfrm>
              <a:off x="8791073" y="1493701"/>
              <a:ext cx="219577" cy="192224"/>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a:xfrm>
              <a:off x="9011916" y="1676863"/>
              <a:ext cx="698822" cy="18051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a:xfrm>
              <a:off x="9710416" y="1880063"/>
              <a:ext cx="357509" cy="20591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p:nvCxnSpPr>
          <p:spPr>
            <a:xfrm flipV="1">
              <a:off x="9564366" y="2143125"/>
              <a:ext cx="508322" cy="168738"/>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p:cNvCxnSpPr/>
            <p:nvPr/>
          </p:nvCxnSpPr>
          <p:spPr>
            <a:xfrm>
              <a:off x="10091416" y="2121363"/>
              <a:ext cx="295597" cy="40276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p:cNvCxnSpPr/>
            <p:nvPr/>
          </p:nvCxnSpPr>
          <p:spPr>
            <a:xfrm flipH="1">
              <a:off x="10567988" y="1264113"/>
              <a:ext cx="202879" cy="38847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a:xfrm flipH="1">
              <a:off x="10098881" y="1657813"/>
              <a:ext cx="475135" cy="475787"/>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a:xfrm flipH="1" flipV="1">
              <a:off x="10772775" y="1276350"/>
              <a:ext cx="169541" cy="419563"/>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p:cNvCxnSpPr/>
            <p:nvPr/>
          </p:nvCxnSpPr>
          <p:spPr>
            <a:xfrm flipH="1" flipV="1">
              <a:off x="10777538" y="1307306"/>
              <a:ext cx="501328" cy="223507"/>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flipH="1">
              <a:off x="10777538" y="1206963"/>
              <a:ext cx="634678" cy="4557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flipH="1" flipV="1">
              <a:off x="10801350" y="904875"/>
              <a:ext cx="502916" cy="3638"/>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p:cNvCxnSpPr/>
            <p:nvPr/>
          </p:nvCxnSpPr>
          <p:spPr>
            <a:xfrm flipH="1">
              <a:off x="10829925" y="660863"/>
              <a:ext cx="271141" cy="22972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p:cNvCxnSpPr/>
            <p:nvPr/>
          </p:nvCxnSpPr>
          <p:spPr>
            <a:xfrm>
              <a:off x="10758166" y="571963"/>
              <a:ext cx="66997" cy="35196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p:cNvCxnSpPr/>
            <p:nvPr/>
          </p:nvCxnSpPr>
          <p:spPr>
            <a:xfrm>
              <a:off x="10434316" y="692613"/>
              <a:ext cx="343222" cy="21702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p:cNvCxnSpPr/>
            <p:nvPr/>
          </p:nvCxnSpPr>
          <p:spPr>
            <a:xfrm flipH="1">
              <a:off x="10748963" y="895813"/>
              <a:ext cx="60003" cy="38530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p:cNvCxnSpPr/>
            <p:nvPr/>
          </p:nvCxnSpPr>
          <p:spPr>
            <a:xfrm>
              <a:off x="10212066" y="965663"/>
              <a:ext cx="551184" cy="310687"/>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p:cNvCxnSpPr/>
            <p:nvPr/>
          </p:nvCxnSpPr>
          <p:spPr>
            <a:xfrm flipV="1">
              <a:off x="10288266" y="1285875"/>
              <a:ext cx="494034" cy="48088"/>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p:cNvCxnSpPr/>
            <p:nvPr/>
          </p:nvCxnSpPr>
          <p:spPr>
            <a:xfrm>
              <a:off x="9805666" y="1302213"/>
              <a:ext cx="481334" cy="5986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9894566" y="552913"/>
              <a:ext cx="301947" cy="40911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10154916" y="178263"/>
              <a:ext cx="270197" cy="51706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10574016" y="89363"/>
              <a:ext cx="179709" cy="47737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flipH="1">
              <a:off x="10758488" y="108413"/>
              <a:ext cx="139378" cy="444037"/>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flipH="1">
              <a:off x="11096625" y="152863"/>
              <a:ext cx="226691" cy="51865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flipH="1">
              <a:off x="11287125" y="514813"/>
              <a:ext cx="309241" cy="406731"/>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flipH="1">
              <a:off x="11301413" y="762000"/>
              <a:ext cx="464343" cy="16192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p:cNvCxnSpPr/>
            <p:nvPr/>
          </p:nvCxnSpPr>
          <p:spPr>
            <a:xfrm flipH="1">
              <a:off x="11430000" y="1130763"/>
              <a:ext cx="521966" cy="9320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p:cNvCxnSpPr/>
            <p:nvPr/>
          </p:nvCxnSpPr>
          <p:spPr>
            <a:xfrm flipH="1" flipV="1">
              <a:off x="11310938" y="1533525"/>
              <a:ext cx="494978" cy="156038"/>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p:cNvCxnSpPr/>
            <p:nvPr/>
          </p:nvCxnSpPr>
          <p:spPr>
            <a:xfrm>
              <a:off x="9704066" y="838663"/>
              <a:ext cx="478159" cy="113837"/>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p:cNvCxnSpPr/>
            <p:nvPr/>
          </p:nvCxnSpPr>
          <p:spPr>
            <a:xfrm flipH="1">
              <a:off x="10720388" y="3851738"/>
              <a:ext cx="9203" cy="52976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409" name="Group 408"/>
            <p:cNvGrpSpPr/>
            <p:nvPr/>
          </p:nvGrpSpPr>
          <p:grpSpPr>
            <a:xfrm>
              <a:off x="8277843" y="-4559"/>
              <a:ext cx="3770663" cy="6891727"/>
              <a:chOff x="8245922" y="-4559"/>
              <a:chExt cx="3770663" cy="6891727"/>
            </a:xfrm>
          </p:grpSpPr>
          <p:sp>
            <p:nvSpPr>
              <p:cNvPr id="410" name="Oval 409"/>
              <p:cNvSpPr/>
              <p:nvPr/>
            </p:nvSpPr>
            <p:spPr>
              <a:xfrm>
                <a:off x="11232962" y="3032964"/>
                <a:ext cx="228787" cy="22878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11" name="Oval 410"/>
              <p:cNvSpPr/>
              <p:nvPr/>
            </p:nvSpPr>
            <p:spPr>
              <a:xfrm>
                <a:off x="11537762" y="4204539"/>
                <a:ext cx="228787" cy="22878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12" name="Oval 411"/>
              <p:cNvSpPr/>
              <p:nvPr/>
            </p:nvSpPr>
            <p:spPr>
              <a:xfrm>
                <a:off x="9975662" y="4857001"/>
                <a:ext cx="228787" cy="22878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13" name="Oval 412"/>
              <p:cNvSpPr/>
              <p:nvPr/>
            </p:nvSpPr>
            <p:spPr>
              <a:xfrm>
                <a:off x="9373682" y="4735081"/>
                <a:ext cx="228787" cy="22878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14" name="Oval 413"/>
              <p:cNvSpPr/>
              <p:nvPr/>
            </p:nvSpPr>
            <p:spPr>
              <a:xfrm>
                <a:off x="8459282" y="4346461"/>
                <a:ext cx="228787" cy="22878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15" name="Oval 414"/>
              <p:cNvSpPr/>
              <p:nvPr/>
            </p:nvSpPr>
            <p:spPr>
              <a:xfrm>
                <a:off x="9404162" y="5146561"/>
                <a:ext cx="228787" cy="22878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16" name="Oval 415"/>
              <p:cNvSpPr/>
              <p:nvPr/>
            </p:nvSpPr>
            <p:spPr>
              <a:xfrm>
                <a:off x="9678482" y="5458981"/>
                <a:ext cx="228787" cy="22878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17" name="Oval 416"/>
              <p:cNvSpPr/>
              <p:nvPr/>
            </p:nvSpPr>
            <p:spPr>
              <a:xfrm>
                <a:off x="10067102" y="5519941"/>
                <a:ext cx="228787" cy="22878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18" name="Oval 417"/>
              <p:cNvSpPr/>
              <p:nvPr/>
            </p:nvSpPr>
            <p:spPr>
              <a:xfrm>
                <a:off x="10440482" y="5344681"/>
                <a:ext cx="228787" cy="22878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19" name="Oval 418"/>
              <p:cNvSpPr/>
              <p:nvPr/>
            </p:nvSpPr>
            <p:spPr>
              <a:xfrm>
                <a:off x="11316782" y="5855221"/>
                <a:ext cx="228787" cy="22878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20" name="Oval 419"/>
              <p:cNvSpPr/>
              <p:nvPr/>
            </p:nvSpPr>
            <p:spPr>
              <a:xfrm>
                <a:off x="10440482" y="6487681"/>
                <a:ext cx="228787" cy="22878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21" name="Oval 420"/>
              <p:cNvSpPr/>
              <p:nvPr/>
            </p:nvSpPr>
            <p:spPr>
              <a:xfrm>
                <a:off x="9007922" y="6259081"/>
                <a:ext cx="228787" cy="22878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22" name="Oval 421"/>
              <p:cNvSpPr/>
              <p:nvPr/>
            </p:nvSpPr>
            <p:spPr>
              <a:xfrm>
                <a:off x="8611682" y="5847601"/>
                <a:ext cx="228787" cy="22878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23" name="Oval 422"/>
              <p:cNvSpPr/>
              <p:nvPr/>
            </p:nvSpPr>
            <p:spPr>
              <a:xfrm>
                <a:off x="10219502" y="2418601"/>
                <a:ext cx="228787" cy="22878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24" name="Oval 423"/>
              <p:cNvSpPr/>
              <p:nvPr/>
            </p:nvSpPr>
            <p:spPr>
              <a:xfrm>
                <a:off x="9388922" y="2220481"/>
                <a:ext cx="228787" cy="22878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25" name="Oval 424"/>
              <p:cNvSpPr/>
              <p:nvPr/>
            </p:nvSpPr>
            <p:spPr>
              <a:xfrm>
                <a:off x="9617522" y="2532901"/>
                <a:ext cx="228787" cy="2287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26" name="Oval 425"/>
              <p:cNvSpPr/>
              <p:nvPr/>
            </p:nvSpPr>
            <p:spPr>
              <a:xfrm>
                <a:off x="9663242" y="3051061"/>
                <a:ext cx="228787" cy="22878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27" name="Oval 426"/>
              <p:cNvSpPr/>
              <p:nvPr/>
            </p:nvSpPr>
            <p:spPr>
              <a:xfrm>
                <a:off x="9274622" y="3112021"/>
                <a:ext cx="228787" cy="22878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28" name="Oval 427"/>
              <p:cNvSpPr/>
              <p:nvPr/>
            </p:nvSpPr>
            <p:spPr>
              <a:xfrm>
                <a:off x="8703122" y="3058681"/>
                <a:ext cx="228787" cy="2287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29" name="Oval 428"/>
              <p:cNvSpPr/>
              <p:nvPr/>
            </p:nvSpPr>
            <p:spPr>
              <a:xfrm>
                <a:off x="8665022" y="2029981"/>
                <a:ext cx="228787" cy="22878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30" name="Oval 429"/>
              <p:cNvSpPr/>
              <p:nvPr/>
            </p:nvSpPr>
            <p:spPr>
              <a:xfrm>
                <a:off x="8863142" y="1588021"/>
                <a:ext cx="228787" cy="2287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31" name="Oval 430"/>
              <p:cNvSpPr/>
              <p:nvPr/>
            </p:nvSpPr>
            <p:spPr>
              <a:xfrm>
                <a:off x="8563870" y="1298419"/>
                <a:ext cx="228787" cy="22878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32" name="Oval 431"/>
              <p:cNvSpPr/>
              <p:nvPr/>
            </p:nvSpPr>
            <p:spPr>
              <a:xfrm>
                <a:off x="8245922" y="1831861"/>
                <a:ext cx="228787" cy="2287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33" name="Oval 432"/>
              <p:cNvSpPr/>
              <p:nvPr/>
            </p:nvSpPr>
            <p:spPr>
              <a:xfrm>
                <a:off x="8268782" y="2311921"/>
                <a:ext cx="228787" cy="2287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34" name="Oval 433"/>
              <p:cNvSpPr/>
              <p:nvPr/>
            </p:nvSpPr>
            <p:spPr>
              <a:xfrm>
                <a:off x="8619302" y="2471941"/>
                <a:ext cx="228787" cy="2287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35" name="Oval 434"/>
              <p:cNvSpPr/>
              <p:nvPr/>
            </p:nvSpPr>
            <p:spPr>
              <a:xfrm>
                <a:off x="9564182" y="1778521"/>
                <a:ext cx="228787" cy="22878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36" name="Oval 435"/>
              <p:cNvSpPr/>
              <p:nvPr/>
            </p:nvSpPr>
            <p:spPr>
              <a:xfrm>
                <a:off x="10402382" y="1557541"/>
                <a:ext cx="228787" cy="22878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37" name="Oval 436"/>
              <p:cNvSpPr/>
              <p:nvPr/>
            </p:nvSpPr>
            <p:spPr>
              <a:xfrm>
                <a:off x="10791002" y="1603261"/>
                <a:ext cx="228787" cy="22878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38" name="Oval 437"/>
              <p:cNvSpPr/>
              <p:nvPr/>
            </p:nvSpPr>
            <p:spPr>
              <a:xfrm>
                <a:off x="11431082" y="422161"/>
                <a:ext cx="228787" cy="22878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39" name="Oval 438"/>
              <p:cNvSpPr/>
              <p:nvPr/>
            </p:nvSpPr>
            <p:spPr>
              <a:xfrm>
                <a:off x="10752902" y="-4559"/>
                <a:ext cx="228787" cy="22878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40" name="Oval 439"/>
              <p:cNvSpPr/>
              <p:nvPr/>
            </p:nvSpPr>
            <p:spPr>
              <a:xfrm>
                <a:off x="9739442" y="467881"/>
                <a:ext cx="228787" cy="22878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41" name="Oval 440"/>
              <p:cNvSpPr/>
              <p:nvPr/>
            </p:nvSpPr>
            <p:spPr>
              <a:xfrm>
                <a:off x="10653842" y="795541"/>
                <a:ext cx="228787" cy="22878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42" name="Oval 441"/>
              <p:cNvSpPr/>
              <p:nvPr/>
            </p:nvSpPr>
            <p:spPr>
              <a:xfrm>
                <a:off x="10606698" y="1179695"/>
                <a:ext cx="228787" cy="22878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43" name="Oval 442"/>
              <p:cNvSpPr/>
              <p:nvPr/>
            </p:nvSpPr>
            <p:spPr>
              <a:xfrm>
                <a:off x="9928518" y="2017895"/>
                <a:ext cx="228787" cy="22878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44" name="Oval 443"/>
              <p:cNvSpPr/>
              <p:nvPr/>
            </p:nvSpPr>
            <p:spPr>
              <a:xfrm>
                <a:off x="10576218" y="3740015"/>
                <a:ext cx="228787" cy="22878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45" name="Oval 444"/>
              <p:cNvSpPr/>
              <p:nvPr/>
            </p:nvSpPr>
            <p:spPr>
              <a:xfrm>
                <a:off x="11444898" y="3854315"/>
                <a:ext cx="228787" cy="22878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46" name="Oval 445"/>
              <p:cNvSpPr/>
              <p:nvPr/>
            </p:nvSpPr>
            <p:spPr>
              <a:xfrm>
                <a:off x="10141878" y="6140315"/>
                <a:ext cx="228787" cy="22878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47" name="Oval 446"/>
              <p:cNvSpPr/>
              <p:nvPr/>
            </p:nvSpPr>
            <p:spPr>
              <a:xfrm>
                <a:off x="8861718" y="5446895"/>
                <a:ext cx="228787" cy="22878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48" name="Oval 447"/>
              <p:cNvSpPr/>
              <p:nvPr/>
            </p:nvSpPr>
            <p:spPr>
              <a:xfrm>
                <a:off x="8793138" y="4684895"/>
                <a:ext cx="228787" cy="22878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49" name="Oval 448"/>
              <p:cNvSpPr/>
              <p:nvPr/>
            </p:nvSpPr>
            <p:spPr>
              <a:xfrm>
                <a:off x="10119018" y="3526655"/>
                <a:ext cx="228787" cy="22878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50" name="Oval 449"/>
              <p:cNvSpPr/>
              <p:nvPr/>
            </p:nvSpPr>
            <p:spPr>
              <a:xfrm>
                <a:off x="9677058" y="3587615"/>
                <a:ext cx="228787" cy="2287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51" name="Oval 450"/>
              <p:cNvSpPr/>
              <p:nvPr/>
            </p:nvSpPr>
            <p:spPr>
              <a:xfrm>
                <a:off x="10164738" y="3900035"/>
                <a:ext cx="228787" cy="2287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52" name="Oval 451"/>
              <p:cNvSpPr/>
              <p:nvPr/>
            </p:nvSpPr>
            <p:spPr>
              <a:xfrm>
                <a:off x="10576218" y="4281035"/>
                <a:ext cx="228787" cy="2287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53" name="Oval 452"/>
              <p:cNvSpPr/>
              <p:nvPr/>
            </p:nvSpPr>
            <p:spPr>
              <a:xfrm>
                <a:off x="11048658" y="4075295"/>
                <a:ext cx="228787" cy="2287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54" name="Oval 453"/>
              <p:cNvSpPr/>
              <p:nvPr/>
            </p:nvSpPr>
            <p:spPr>
              <a:xfrm>
                <a:off x="10797198" y="3267575"/>
                <a:ext cx="228787" cy="2287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55" name="Oval 454"/>
              <p:cNvSpPr/>
              <p:nvPr/>
            </p:nvSpPr>
            <p:spPr>
              <a:xfrm>
                <a:off x="10644798" y="2337935"/>
                <a:ext cx="228787" cy="2287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56" name="Oval 455"/>
              <p:cNvSpPr/>
              <p:nvPr/>
            </p:nvSpPr>
            <p:spPr>
              <a:xfrm>
                <a:off x="8252118" y="4753475"/>
                <a:ext cx="228787" cy="2287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57" name="Oval 456"/>
              <p:cNvSpPr/>
              <p:nvPr/>
            </p:nvSpPr>
            <p:spPr>
              <a:xfrm>
                <a:off x="10078492" y="6658381"/>
                <a:ext cx="228787" cy="2287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58" name="Oval 457"/>
              <p:cNvSpPr/>
              <p:nvPr/>
            </p:nvSpPr>
            <p:spPr>
              <a:xfrm>
                <a:off x="9402738" y="6010775"/>
                <a:ext cx="228787" cy="2287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59" name="Oval 458"/>
              <p:cNvSpPr/>
              <p:nvPr/>
            </p:nvSpPr>
            <p:spPr>
              <a:xfrm>
                <a:off x="10848112" y="5782081"/>
                <a:ext cx="228787" cy="2287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60" name="Oval 459"/>
              <p:cNvSpPr/>
              <p:nvPr/>
            </p:nvSpPr>
            <p:spPr>
              <a:xfrm>
                <a:off x="11056278" y="3564755"/>
                <a:ext cx="228787" cy="2287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61" name="Oval 460"/>
              <p:cNvSpPr/>
              <p:nvPr/>
            </p:nvSpPr>
            <p:spPr>
              <a:xfrm>
                <a:off x="11140098" y="1438775"/>
                <a:ext cx="228787" cy="2287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62" name="Oval 461"/>
              <p:cNvSpPr/>
              <p:nvPr/>
            </p:nvSpPr>
            <p:spPr>
              <a:xfrm>
                <a:off x="11239158" y="1126355"/>
                <a:ext cx="228787" cy="2287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63" name="Oval 462"/>
              <p:cNvSpPr/>
              <p:nvPr/>
            </p:nvSpPr>
            <p:spPr>
              <a:xfrm>
                <a:off x="11147718" y="806315"/>
                <a:ext cx="228787" cy="2287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64" name="Oval 463"/>
              <p:cNvSpPr/>
              <p:nvPr/>
            </p:nvSpPr>
            <p:spPr>
              <a:xfrm>
                <a:off x="10919118" y="570095"/>
                <a:ext cx="228787" cy="2287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65" name="Oval 464"/>
              <p:cNvSpPr/>
              <p:nvPr/>
            </p:nvSpPr>
            <p:spPr>
              <a:xfrm>
                <a:off x="10599078" y="471035"/>
                <a:ext cx="228787" cy="2287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66" name="Oval 465"/>
              <p:cNvSpPr/>
              <p:nvPr/>
            </p:nvSpPr>
            <p:spPr>
              <a:xfrm>
                <a:off x="10050438" y="852035"/>
                <a:ext cx="228787" cy="2287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67" name="Oval 466"/>
              <p:cNvSpPr/>
              <p:nvPr/>
            </p:nvSpPr>
            <p:spPr>
              <a:xfrm>
                <a:off x="9997098" y="105275"/>
                <a:ext cx="228787" cy="2287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68" name="Oval 467"/>
              <p:cNvSpPr/>
              <p:nvPr/>
            </p:nvSpPr>
            <p:spPr>
              <a:xfrm>
                <a:off x="10263798" y="600575"/>
                <a:ext cx="228787" cy="22878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69" name="Oval 468"/>
              <p:cNvSpPr/>
              <p:nvPr/>
            </p:nvSpPr>
            <p:spPr>
              <a:xfrm>
                <a:off x="9539898" y="737735"/>
                <a:ext cx="228787" cy="22878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70" name="Oval 469"/>
              <p:cNvSpPr/>
              <p:nvPr/>
            </p:nvSpPr>
            <p:spPr>
              <a:xfrm>
                <a:off x="10111398" y="1240655"/>
                <a:ext cx="228787" cy="22878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71" name="Oval 470"/>
              <p:cNvSpPr/>
              <p:nvPr/>
            </p:nvSpPr>
            <p:spPr>
              <a:xfrm>
                <a:off x="11643018" y="1598795"/>
                <a:ext cx="228787" cy="22878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72" name="Oval 471"/>
              <p:cNvSpPr/>
              <p:nvPr/>
            </p:nvSpPr>
            <p:spPr>
              <a:xfrm>
                <a:off x="11787798" y="1027295"/>
                <a:ext cx="228787" cy="22878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73" name="Oval 472"/>
              <p:cNvSpPr/>
              <p:nvPr/>
            </p:nvSpPr>
            <p:spPr>
              <a:xfrm>
                <a:off x="11620158" y="638675"/>
                <a:ext cx="228787" cy="22878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74" name="Oval 473"/>
              <p:cNvSpPr/>
              <p:nvPr/>
            </p:nvSpPr>
            <p:spPr>
              <a:xfrm>
                <a:off x="11170578" y="44315"/>
                <a:ext cx="228787" cy="22878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75" name="Oval 474"/>
              <p:cNvSpPr/>
              <p:nvPr/>
            </p:nvSpPr>
            <p:spPr>
              <a:xfrm>
                <a:off x="10408578" y="-1405"/>
                <a:ext cx="228787" cy="22878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76" name="Oval 475"/>
              <p:cNvSpPr/>
              <p:nvPr/>
            </p:nvSpPr>
            <p:spPr>
              <a:xfrm>
                <a:off x="10888638" y="2848475"/>
                <a:ext cx="228787" cy="22878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77" name="Oval 476"/>
              <p:cNvSpPr/>
              <p:nvPr/>
            </p:nvSpPr>
            <p:spPr>
              <a:xfrm>
                <a:off x="11505858" y="3397115"/>
                <a:ext cx="228787" cy="22878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78" name="Oval 477"/>
              <p:cNvSpPr/>
              <p:nvPr/>
            </p:nvSpPr>
            <p:spPr>
              <a:xfrm>
                <a:off x="11330598" y="4471535"/>
                <a:ext cx="228787" cy="22878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79" name="Oval 478"/>
              <p:cNvSpPr/>
              <p:nvPr/>
            </p:nvSpPr>
            <p:spPr>
              <a:xfrm>
                <a:off x="10713378" y="4753475"/>
                <a:ext cx="228787" cy="22878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80" name="Oval 479"/>
              <p:cNvSpPr/>
              <p:nvPr/>
            </p:nvSpPr>
            <p:spPr>
              <a:xfrm>
                <a:off x="10065678" y="4296275"/>
                <a:ext cx="228787" cy="22878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81" name="Oval 480"/>
              <p:cNvSpPr/>
              <p:nvPr/>
            </p:nvSpPr>
            <p:spPr>
              <a:xfrm>
                <a:off x="11117238" y="6224135"/>
                <a:ext cx="228787" cy="22878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82" name="Oval 481"/>
              <p:cNvSpPr/>
              <p:nvPr/>
            </p:nvSpPr>
            <p:spPr>
              <a:xfrm>
                <a:off x="9288438" y="6536555"/>
                <a:ext cx="228787" cy="22878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83" name="Oval 482"/>
              <p:cNvSpPr/>
              <p:nvPr/>
            </p:nvSpPr>
            <p:spPr>
              <a:xfrm>
                <a:off x="8328318" y="5561195"/>
                <a:ext cx="228787" cy="2287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84" name="Oval 483"/>
              <p:cNvSpPr/>
              <p:nvPr/>
            </p:nvSpPr>
            <p:spPr>
              <a:xfrm>
                <a:off x="11292498" y="5401175"/>
                <a:ext cx="228787" cy="2287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85" name="Oval 484"/>
              <p:cNvSpPr/>
              <p:nvPr/>
            </p:nvSpPr>
            <p:spPr>
              <a:xfrm>
                <a:off x="10949598" y="4570595"/>
                <a:ext cx="228787" cy="2287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86" name="Oval 485"/>
              <p:cNvSpPr/>
              <p:nvPr/>
            </p:nvSpPr>
            <p:spPr>
              <a:xfrm>
                <a:off x="10202838" y="3115175"/>
                <a:ext cx="228787" cy="2287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87" name="Oval 486"/>
              <p:cNvSpPr/>
              <p:nvPr/>
            </p:nvSpPr>
            <p:spPr>
              <a:xfrm>
                <a:off x="9648002" y="1199401"/>
                <a:ext cx="228787" cy="2287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grpSp>
      </p:grpSp>
    </p:spTree>
    <p:extLst>
      <p:ext uri="{BB962C8B-B14F-4D97-AF65-F5344CB8AC3E}">
        <p14:creationId xmlns:p14="http://schemas.microsoft.com/office/powerpoint/2010/main" val="10124512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Questions?</a:t>
            </a:r>
          </a:p>
        </p:txBody>
      </p:sp>
      <p:sp>
        <p:nvSpPr>
          <p:cNvPr id="3" name="Footer Placeholder 2"/>
          <p:cNvSpPr>
            <a:spLocks noGrp="1"/>
          </p:cNvSpPr>
          <p:nvPr>
            <p:ph type="ftr" sz="quarter" idx="11"/>
          </p:nvPr>
        </p:nvSpPr>
        <p:spPr/>
        <p:txBody>
          <a:bodyPr/>
          <a:lstStyle/>
          <a:p>
            <a:r>
              <a:rPr lang="en-US" dirty="0"/>
              <a:t>The Download: Tech Talks            #</a:t>
            </a:r>
            <a:r>
              <a:rPr lang="en-US" dirty="0" err="1"/>
              <a:t>HPCCTechTalks</a:t>
            </a:r>
            <a:endParaRPr lang="en-US" dirty="0"/>
          </a:p>
        </p:txBody>
      </p:sp>
      <p:sp>
        <p:nvSpPr>
          <p:cNvPr id="4" name="Slide Number Placeholder 3"/>
          <p:cNvSpPr>
            <a:spLocks noGrp="1"/>
          </p:cNvSpPr>
          <p:nvPr>
            <p:ph type="sldNum" sz="quarter" idx="12"/>
          </p:nvPr>
        </p:nvSpPr>
        <p:spPr/>
        <p:txBody>
          <a:bodyPr/>
          <a:lstStyle/>
          <a:p>
            <a:fld id="{6FE306A7-A228-4E07-8D4E-C1DA2C3F3993}" type="slidenum">
              <a:rPr lang="en-US" smtClean="0"/>
              <a:pPr/>
              <a:t>26</a:t>
            </a:fld>
            <a:endParaRPr lang="en-US" dirty="0"/>
          </a:p>
        </p:txBody>
      </p:sp>
      <p:sp>
        <p:nvSpPr>
          <p:cNvPr id="8" name="Rectangle 7"/>
          <p:cNvSpPr/>
          <p:nvPr/>
        </p:nvSpPr>
        <p:spPr>
          <a:xfrm>
            <a:off x="2892136" y="2939774"/>
            <a:ext cx="3155373" cy="1508105"/>
          </a:xfrm>
          <a:prstGeom prst="rect">
            <a:avLst/>
          </a:prstGeom>
        </p:spPr>
        <p:txBody>
          <a:bodyPr wrap="square">
            <a:spAutoFit/>
          </a:bodyPr>
          <a:lstStyle/>
          <a:p>
            <a:r>
              <a:rPr lang="en-US" sz="2000" dirty="0">
                <a:solidFill>
                  <a:schemeClr val="accent1"/>
                </a:solidFill>
              </a:rPr>
              <a:t>Robert Kennedy</a:t>
            </a:r>
          </a:p>
          <a:p>
            <a:r>
              <a:rPr lang="en-US" i="1" dirty="0"/>
              <a:t>HPCC Systems Summer Intern</a:t>
            </a:r>
            <a:br>
              <a:rPr lang="en-US" i="1" dirty="0"/>
            </a:br>
            <a:r>
              <a:rPr lang="en-US" i="1" dirty="0"/>
              <a:t>PhD Student</a:t>
            </a:r>
            <a:br>
              <a:rPr lang="en-US" i="1" dirty="0"/>
            </a:br>
            <a:r>
              <a:rPr lang="en-US" i="1" dirty="0"/>
              <a:t>Florida Atlantic University</a:t>
            </a:r>
          </a:p>
          <a:p>
            <a:r>
              <a:rPr lang="en-US" u="sng" dirty="0">
                <a:solidFill>
                  <a:srgbClr val="0000FF"/>
                </a:solidFill>
                <a:latin typeface="Calibri" panose="020F0502020204030204" pitchFamily="34" charset="0"/>
                <a:cs typeface="Times New Roman" panose="02020603050405020304" pitchFamily="18" charset="0"/>
              </a:rPr>
              <a:t>rkennedy@fau.edu</a:t>
            </a:r>
            <a:endParaRPr lang="en-US" sz="1400" dirty="0"/>
          </a:p>
        </p:txBody>
      </p:sp>
      <p:pic>
        <p:nvPicPr>
          <p:cNvPr id="11" name="Picture 10"/>
          <p:cNvPicPr>
            <a:picLocks noChangeAspect="1"/>
          </p:cNvPicPr>
          <p:nvPr/>
        </p:nvPicPr>
        <p:blipFill>
          <a:blip r:embed="rId2"/>
          <a:stretch>
            <a:fillRect/>
          </a:stretch>
        </p:blipFill>
        <p:spPr>
          <a:xfrm>
            <a:off x="8721440" y="2991764"/>
            <a:ext cx="1384757" cy="140412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3533" y="2830681"/>
            <a:ext cx="1565207" cy="1565207"/>
          </a:xfrm>
          <a:prstGeom prst="rect">
            <a:avLst/>
          </a:prstGeom>
        </p:spPr>
      </p:pic>
    </p:spTree>
    <p:extLst>
      <p:ext uri="{BB962C8B-B14F-4D97-AF65-F5344CB8AC3E}">
        <p14:creationId xmlns:p14="http://schemas.microsoft.com/office/powerpoint/2010/main" val="9451694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2"/>
          </p:nvPr>
        </p:nvSpPr>
        <p:spPr>
          <a:xfrm>
            <a:off x="481441" y="954168"/>
            <a:ext cx="11313793" cy="5399799"/>
          </a:xfrm>
        </p:spPr>
        <p:txBody>
          <a:bodyPr>
            <a:noAutofit/>
          </a:bodyPr>
          <a:lstStyle/>
          <a:p>
            <a:pPr>
              <a:spcBef>
                <a:spcPts val="1200"/>
              </a:spcBef>
            </a:pPr>
            <a:r>
              <a:rPr lang="en-US" sz="2400" dirty="0"/>
              <a:t>Have a new success story to share?     </a:t>
            </a:r>
          </a:p>
          <a:p>
            <a:pPr>
              <a:spcBef>
                <a:spcPts val="1200"/>
              </a:spcBef>
            </a:pPr>
            <a:r>
              <a:rPr lang="en-US" sz="2400" dirty="0"/>
              <a:t>Want to pitch a new use case?    </a:t>
            </a:r>
          </a:p>
          <a:p>
            <a:pPr>
              <a:spcBef>
                <a:spcPts val="1200"/>
              </a:spcBef>
            </a:pPr>
            <a:r>
              <a:rPr lang="en-US" sz="2400" dirty="0"/>
              <a:t>Have a new HPCC Systems application you want to demo?    </a:t>
            </a:r>
          </a:p>
          <a:p>
            <a:pPr>
              <a:spcBef>
                <a:spcPts val="1200"/>
              </a:spcBef>
            </a:pPr>
            <a:r>
              <a:rPr lang="en-US" sz="2400" dirty="0"/>
              <a:t>Want to share some helpful ECL tips and sample code?    </a:t>
            </a:r>
          </a:p>
          <a:p>
            <a:pPr>
              <a:spcBef>
                <a:spcPts val="1200"/>
              </a:spcBef>
            </a:pPr>
            <a:r>
              <a:rPr lang="en-US" sz="2400" dirty="0"/>
              <a:t>Have a new suggestion for the roadmap?</a:t>
            </a:r>
          </a:p>
          <a:p>
            <a:pPr>
              <a:spcBef>
                <a:spcPts val="1200"/>
              </a:spcBef>
            </a:pPr>
            <a:r>
              <a:rPr lang="en-US" sz="2400" dirty="0"/>
              <a:t>Be a featured speaker for an upcoming episode! Email your idea to </a:t>
            </a:r>
            <a:r>
              <a:rPr lang="en-US" sz="2400" dirty="0">
                <a:hlinkClick r:id="rId3"/>
              </a:rPr>
              <a:t>Techtalks@hpccsystems.com</a:t>
            </a:r>
            <a:r>
              <a:rPr lang="en-US" sz="2400" dirty="0"/>
              <a:t> </a:t>
            </a:r>
          </a:p>
          <a:p>
            <a:pPr>
              <a:spcBef>
                <a:spcPts val="1200"/>
              </a:spcBef>
            </a:pPr>
            <a:r>
              <a:rPr lang="en-US" sz="2400" dirty="0"/>
              <a:t>Visit The Download Tech Talks wiki for more information: </a:t>
            </a:r>
            <a:r>
              <a:rPr lang="en-US" sz="2000" dirty="0">
                <a:hlinkClick r:id="rId4"/>
              </a:rPr>
              <a:t>https://wiki.hpccsystems.com/display/hpcc/HPCC+Systems+Tech+Talks</a:t>
            </a:r>
            <a:endParaRPr lang="en-US" sz="2400" dirty="0">
              <a:solidFill>
                <a:schemeClr val="accent1"/>
              </a:solidFill>
            </a:endParaRPr>
          </a:p>
          <a:p>
            <a:pPr marL="0" indent="0" algn="ctr">
              <a:buNone/>
            </a:pPr>
            <a:endParaRPr lang="en-US" sz="1200" dirty="0">
              <a:solidFill>
                <a:schemeClr val="accent1"/>
              </a:solidFill>
            </a:endParaRPr>
          </a:p>
          <a:p>
            <a:pPr marL="0" indent="0" algn="ctr">
              <a:buNone/>
            </a:pPr>
            <a:r>
              <a:rPr lang="en-US" sz="2400" dirty="0">
                <a:solidFill>
                  <a:schemeClr val="accent1"/>
                </a:solidFill>
              </a:rPr>
              <a:t>Stay tuned for our next Tech Talk!</a:t>
            </a:r>
            <a:br>
              <a:rPr lang="en-US" sz="2400" dirty="0">
                <a:solidFill>
                  <a:schemeClr val="accent1"/>
                </a:solidFill>
              </a:rPr>
            </a:br>
            <a:r>
              <a:rPr lang="en-US" sz="2400" dirty="0">
                <a:solidFill>
                  <a:schemeClr val="accent1"/>
                </a:solidFill>
              </a:rPr>
              <a:t>Watch our </a:t>
            </a:r>
            <a:r>
              <a:rPr lang="en-US" sz="2400" dirty="0">
                <a:solidFill>
                  <a:schemeClr val="accent1"/>
                </a:solidFill>
                <a:hlinkClick r:id="rId5"/>
              </a:rPr>
              <a:t>Events</a:t>
            </a:r>
            <a:r>
              <a:rPr lang="en-US" sz="2400" dirty="0">
                <a:solidFill>
                  <a:schemeClr val="accent1"/>
                </a:solidFill>
              </a:rPr>
              <a:t> page for details.</a:t>
            </a:r>
            <a:endParaRPr lang="en-US" sz="2800" dirty="0"/>
          </a:p>
          <a:p>
            <a:pPr marL="0" indent="0">
              <a:buNone/>
            </a:pPr>
            <a:endParaRPr lang="en-US" sz="2800" dirty="0"/>
          </a:p>
        </p:txBody>
      </p:sp>
      <p:sp>
        <p:nvSpPr>
          <p:cNvPr id="7" name="Title 6"/>
          <p:cNvSpPr>
            <a:spLocks noGrp="1"/>
          </p:cNvSpPr>
          <p:nvPr>
            <p:ph type="title"/>
          </p:nvPr>
        </p:nvSpPr>
        <p:spPr>
          <a:xfrm>
            <a:off x="357339" y="287480"/>
            <a:ext cx="11424040" cy="533633"/>
          </a:xfrm>
        </p:spPr>
        <p:txBody>
          <a:bodyPr/>
          <a:lstStyle/>
          <a:p>
            <a:r>
              <a:rPr lang="en-US" sz="3200" dirty="0"/>
              <a:t>Submit a talk for an upcoming episode!  </a:t>
            </a:r>
            <a:br>
              <a:rPr lang="en-US" sz="3200" dirty="0"/>
            </a:br>
            <a:endParaRPr lang="en-US" dirty="0"/>
          </a:p>
        </p:txBody>
      </p:sp>
      <p:sp>
        <p:nvSpPr>
          <p:cNvPr id="5" name="Slide Number Placeholder 4"/>
          <p:cNvSpPr>
            <a:spLocks noGrp="1"/>
          </p:cNvSpPr>
          <p:nvPr>
            <p:ph type="sldNum" sz="quarter" idx="10"/>
          </p:nvPr>
        </p:nvSpPr>
        <p:spPr/>
        <p:txBody>
          <a:bodyPr/>
          <a:lstStyle/>
          <a:p>
            <a:fld id="{6FE306A7-A228-4E07-8D4E-C1DA2C3F3993}" type="slidenum">
              <a:rPr lang="en-US" smtClean="0">
                <a:solidFill>
                  <a:schemeClr val="tx1"/>
                </a:solidFill>
              </a:rPr>
              <a:pPr/>
              <a:t>27</a:t>
            </a:fld>
            <a:endParaRPr lang="en-US" dirty="0">
              <a:solidFill>
                <a:schemeClr val="tx1"/>
              </a:solidFill>
            </a:endParaRPr>
          </a:p>
        </p:txBody>
      </p:sp>
      <p:sp>
        <p:nvSpPr>
          <p:cNvPr id="2" name="Footer Placeholder 1"/>
          <p:cNvSpPr>
            <a:spLocks noGrp="1"/>
          </p:cNvSpPr>
          <p:nvPr>
            <p:ph type="ftr" sz="quarter" idx="11"/>
          </p:nvPr>
        </p:nvSpPr>
        <p:spPr/>
        <p:txBody>
          <a:bodyPr/>
          <a:lstStyle/>
          <a:p>
            <a:pPr algn="l">
              <a:defRPr/>
            </a:pPr>
            <a:r>
              <a:rPr lang="en-US" sz="1200" dirty="0"/>
              <a:t>The Download: Tech Talks            #</a:t>
            </a:r>
            <a:r>
              <a:rPr lang="en-US" sz="1200" dirty="0" err="1"/>
              <a:t>HPCCTechTalks</a:t>
            </a:r>
            <a:endParaRPr lang="en-US" sz="1200" dirty="0"/>
          </a:p>
        </p:txBody>
      </p:sp>
    </p:spTree>
    <p:extLst>
      <p:ext uri="{BB962C8B-B14F-4D97-AF65-F5344CB8AC3E}">
        <p14:creationId xmlns:p14="http://schemas.microsoft.com/office/powerpoint/2010/main" val="5918464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02725" y="5378450"/>
            <a:ext cx="10284226" cy="954107"/>
          </a:xfrm>
          <a:prstGeom prst="rect">
            <a:avLst/>
          </a:prstGeom>
        </p:spPr>
        <p:txBody>
          <a:bodyPr wrap="none">
            <a:spAutoFit/>
          </a:bodyPr>
          <a:lstStyle/>
          <a:p>
            <a:pPr algn="ctr"/>
            <a:r>
              <a:rPr lang="en-US" sz="2800" b="1" dirty="0">
                <a:solidFill>
                  <a:schemeClr val="accent2">
                    <a:lumMod val="75000"/>
                  </a:schemeClr>
                </a:solidFill>
              </a:rPr>
              <a:t>A copy of this presentation will be made available soon on our blog:</a:t>
            </a:r>
            <a:br>
              <a:rPr lang="en-US" sz="2800" b="1" dirty="0">
                <a:solidFill>
                  <a:schemeClr val="accent2">
                    <a:lumMod val="75000"/>
                  </a:schemeClr>
                </a:solidFill>
              </a:rPr>
            </a:br>
            <a:r>
              <a:rPr lang="en-US" sz="2800" b="1" dirty="0">
                <a:solidFill>
                  <a:schemeClr val="accent2">
                    <a:lumMod val="75000"/>
                  </a:schemeClr>
                </a:solidFill>
              </a:rPr>
              <a:t>hpccsystems.com/blog</a:t>
            </a:r>
          </a:p>
        </p:txBody>
      </p:sp>
      <p:sp>
        <p:nvSpPr>
          <p:cNvPr id="3" name="Title 6"/>
          <p:cNvSpPr txBox="1">
            <a:spLocks/>
          </p:cNvSpPr>
          <p:nvPr/>
        </p:nvSpPr>
        <p:spPr>
          <a:xfrm>
            <a:off x="481441" y="254676"/>
            <a:ext cx="11424040" cy="533633"/>
          </a:xfrm>
          <a:prstGeom prst="rect">
            <a:avLst/>
          </a:prstGeom>
        </p:spPr>
        <p:txBody>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dirty="0"/>
              <a:t>Thank You! </a:t>
            </a:r>
          </a:p>
        </p:txBody>
      </p:sp>
    </p:spTree>
    <p:extLst>
      <p:ext uri="{BB962C8B-B14F-4D97-AF65-F5344CB8AC3E}">
        <p14:creationId xmlns:p14="http://schemas.microsoft.com/office/powerpoint/2010/main" val="3685506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p:cNvSpPr txBox="1"/>
          <p:nvPr/>
        </p:nvSpPr>
        <p:spPr>
          <a:xfrm>
            <a:off x="9710493" y="4922264"/>
            <a:ext cx="1940000" cy="584775"/>
          </a:xfrm>
          <a:prstGeom prst="rect">
            <a:avLst/>
          </a:prstGeom>
          <a:noFill/>
        </p:spPr>
        <p:txBody>
          <a:bodyPr wrap="square" rtlCol="0">
            <a:spAutoFit/>
          </a:bodyPr>
          <a:lstStyle/>
          <a:p>
            <a:pPr algn="ctr"/>
            <a:r>
              <a:rPr lang="en-US" sz="1600" dirty="0">
                <a:solidFill>
                  <a:schemeClr val="bg1"/>
                </a:solidFill>
              </a:rPr>
              <a:t>Call for Presentations No Open</a:t>
            </a:r>
          </a:p>
        </p:txBody>
      </p:sp>
      <p:sp>
        <p:nvSpPr>
          <p:cNvPr id="5" name="Slide Number Placeholder 4"/>
          <p:cNvSpPr>
            <a:spLocks noGrp="1"/>
          </p:cNvSpPr>
          <p:nvPr>
            <p:ph type="sldNum" sz="quarter" idx="12"/>
          </p:nvPr>
        </p:nvSpPr>
        <p:spPr/>
        <p:txBody>
          <a:bodyPr/>
          <a:lstStyle/>
          <a:p>
            <a:pPr algn="r"/>
            <a:fld id="{6FE306A7-A228-4E07-8D4E-C1DA2C3F3993}" type="slidenum">
              <a:rPr lang="en-US" smtClean="0"/>
              <a:pPr algn="r"/>
              <a:t>3</a:t>
            </a:fld>
            <a:endParaRPr lang="en-US"/>
          </a:p>
        </p:txBody>
      </p:sp>
      <p:sp>
        <p:nvSpPr>
          <p:cNvPr id="2" name="Footer Placeholder 1"/>
          <p:cNvSpPr>
            <a:spLocks noGrp="1"/>
          </p:cNvSpPr>
          <p:nvPr>
            <p:ph type="ftr" sz="quarter" idx="11"/>
          </p:nvPr>
        </p:nvSpPr>
        <p:spPr/>
        <p:txBody>
          <a:bodyPr/>
          <a:lstStyle/>
          <a:p>
            <a:r>
              <a:rPr lang="en-US"/>
              <a:t>The Download: Tech Talks            #HPCCTechTalks</a:t>
            </a:r>
          </a:p>
        </p:txBody>
      </p:sp>
      <p:sp>
        <p:nvSpPr>
          <p:cNvPr id="4" name="TextBox 3"/>
          <p:cNvSpPr txBox="1"/>
          <p:nvPr/>
        </p:nvSpPr>
        <p:spPr>
          <a:xfrm>
            <a:off x="40497" y="3691840"/>
            <a:ext cx="9575074" cy="2462213"/>
          </a:xfrm>
          <a:prstGeom prst="rect">
            <a:avLst/>
          </a:prstGeom>
          <a:noFill/>
        </p:spPr>
        <p:txBody>
          <a:bodyPr wrap="square" rtlCol="0">
            <a:spAutoFit/>
          </a:bodyPr>
          <a:lstStyle/>
          <a:p>
            <a:pPr>
              <a:spcBef>
                <a:spcPts val="200"/>
              </a:spcBef>
              <a:buClr>
                <a:schemeClr val="tx1"/>
              </a:buClr>
            </a:pPr>
            <a:r>
              <a:rPr lang="en-US" sz="2400" dirty="0">
                <a:solidFill>
                  <a:srgbClr val="FF0000"/>
                </a:solidFill>
              </a:rPr>
              <a:t>Reminder: </a:t>
            </a:r>
            <a:r>
              <a:rPr lang="en-US" sz="2400" dirty="0"/>
              <a:t>2018 HPCC Systems Community Day, Atlanta</a:t>
            </a:r>
          </a:p>
          <a:p>
            <a:pPr marL="742950" lvl="1" indent="-285750">
              <a:spcBef>
                <a:spcPts val="200"/>
              </a:spcBef>
              <a:buClr>
                <a:schemeClr val="tx1"/>
              </a:buClr>
              <a:buFont typeface="Arial" panose="020B0604020202020204" pitchFamily="34" charset="0"/>
              <a:buChar char="•"/>
            </a:pPr>
            <a:r>
              <a:rPr lang="en-US" sz="2000" dirty="0"/>
              <a:t>Poster abstracts due September 7</a:t>
            </a:r>
          </a:p>
          <a:p>
            <a:pPr marL="742950" lvl="1" indent="-285750">
              <a:spcBef>
                <a:spcPts val="200"/>
              </a:spcBef>
              <a:buClr>
                <a:schemeClr val="tx1"/>
              </a:buClr>
              <a:buFont typeface="Arial" panose="020B0604020202020204" pitchFamily="34" charset="0"/>
              <a:buChar char="•"/>
            </a:pPr>
            <a:r>
              <a:rPr lang="en-US" sz="2000" dirty="0"/>
              <a:t>Sponsor packages still available</a:t>
            </a:r>
          </a:p>
          <a:p>
            <a:pPr marL="742950" lvl="1" indent="-285750">
              <a:spcBef>
                <a:spcPts val="200"/>
              </a:spcBef>
              <a:buClr>
                <a:schemeClr val="tx1"/>
              </a:buClr>
              <a:buFont typeface="Arial" panose="020B0604020202020204" pitchFamily="34" charset="0"/>
              <a:buChar char="•"/>
            </a:pPr>
            <a:r>
              <a:rPr lang="en-US" sz="2000" dirty="0"/>
              <a:t>Workshop &amp; Poster Competition on October 8</a:t>
            </a:r>
          </a:p>
          <a:p>
            <a:pPr marL="742950" lvl="1" indent="-285750">
              <a:spcBef>
                <a:spcPts val="200"/>
              </a:spcBef>
              <a:buClr>
                <a:schemeClr val="tx1"/>
              </a:buClr>
              <a:buFont typeface="Arial" panose="020B0604020202020204" pitchFamily="34" charset="0"/>
              <a:buChar char="•"/>
            </a:pPr>
            <a:r>
              <a:rPr lang="en-US" sz="2000" dirty="0"/>
              <a:t>Main event on October 9</a:t>
            </a:r>
          </a:p>
          <a:p>
            <a:pPr marL="742950" lvl="1" indent="-285750">
              <a:spcBef>
                <a:spcPts val="200"/>
              </a:spcBef>
              <a:buClr>
                <a:schemeClr val="tx1"/>
              </a:buClr>
              <a:buFont typeface="Arial" panose="020B0604020202020204" pitchFamily="34" charset="0"/>
              <a:buChar char="•"/>
            </a:pPr>
            <a:r>
              <a:rPr lang="en-US" sz="2000" dirty="0"/>
              <a:t>Registration opens early August!</a:t>
            </a:r>
          </a:p>
          <a:p>
            <a:pPr marL="742950" lvl="1" indent="-285750">
              <a:spcBef>
                <a:spcPts val="200"/>
              </a:spcBef>
              <a:buClr>
                <a:schemeClr val="tx1"/>
              </a:buClr>
              <a:buFont typeface="Arial" panose="020B0604020202020204" pitchFamily="34" charset="0"/>
              <a:buChar char="•"/>
            </a:pPr>
            <a:r>
              <a:rPr lang="en-US" sz="2000" dirty="0"/>
              <a:t>Visit </a:t>
            </a:r>
            <a:r>
              <a:rPr lang="en-US" sz="2000" dirty="0">
                <a:hlinkClick r:id="rId3"/>
              </a:rPr>
              <a:t>hpccsystems.com/hpccsummit2018</a:t>
            </a:r>
            <a:endParaRPr lang="en-US" sz="2000" dirty="0"/>
          </a:p>
        </p:txBody>
      </p:sp>
      <p:sp>
        <p:nvSpPr>
          <p:cNvPr id="9" name="Rectangle 8"/>
          <p:cNvSpPr/>
          <p:nvPr/>
        </p:nvSpPr>
        <p:spPr>
          <a:xfrm>
            <a:off x="9710493" y="4891363"/>
            <a:ext cx="1940000" cy="63668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2050" name="Picture 2" descr="Call for presentations pos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64919" y="3677821"/>
            <a:ext cx="2427081" cy="24270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stretch>
            <a:fillRect/>
          </a:stretch>
        </p:blipFill>
        <p:spPr>
          <a:xfrm>
            <a:off x="0" y="-11893"/>
            <a:ext cx="12192000" cy="3683541"/>
          </a:xfrm>
          <a:prstGeom prst="rect">
            <a:avLst/>
          </a:prstGeom>
        </p:spPr>
      </p:pic>
    </p:spTree>
    <p:extLst>
      <p:ext uri="{BB962C8B-B14F-4D97-AF65-F5344CB8AC3E}">
        <p14:creationId xmlns:p14="http://schemas.microsoft.com/office/powerpoint/2010/main" val="1438176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336549" y="292608"/>
            <a:ext cx="11513969" cy="874319"/>
          </a:xfrm>
        </p:spPr>
        <p:txBody>
          <a:bodyPr/>
          <a:lstStyle/>
          <a:p>
            <a:r>
              <a:rPr lang="en-US" dirty="0"/>
              <a:t>Today’s Guest Moderator</a:t>
            </a:r>
          </a:p>
        </p:txBody>
      </p:sp>
      <p:sp>
        <p:nvSpPr>
          <p:cNvPr id="5" name="Slide Number Placeholder 4"/>
          <p:cNvSpPr>
            <a:spLocks noGrp="1"/>
          </p:cNvSpPr>
          <p:nvPr>
            <p:ph type="sldNum" sz="quarter" idx="12"/>
          </p:nvPr>
        </p:nvSpPr>
        <p:spPr/>
        <p:txBody>
          <a:bodyPr/>
          <a:lstStyle/>
          <a:p>
            <a:pPr algn="r"/>
            <a:fld id="{6FE306A7-A228-4E07-8D4E-C1DA2C3F3993}" type="slidenum">
              <a:rPr lang="en-US" smtClean="0"/>
              <a:pPr algn="r"/>
              <a:t>4</a:t>
            </a:fld>
            <a:endParaRPr lang="en-US"/>
          </a:p>
        </p:txBody>
      </p:sp>
      <p:sp>
        <p:nvSpPr>
          <p:cNvPr id="2" name="Footer Placeholder 1"/>
          <p:cNvSpPr>
            <a:spLocks noGrp="1"/>
          </p:cNvSpPr>
          <p:nvPr>
            <p:ph type="ftr" sz="quarter" idx="11"/>
          </p:nvPr>
        </p:nvSpPr>
        <p:spPr/>
        <p:txBody>
          <a:bodyPr/>
          <a:lstStyle/>
          <a:p>
            <a:r>
              <a:rPr lang="en-US"/>
              <a:t>The Download: Tech Talks            #HPCCTechTalks</a:t>
            </a:r>
          </a:p>
        </p:txBody>
      </p:sp>
      <p:sp>
        <p:nvSpPr>
          <p:cNvPr id="12" name="Text Placeholder 6"/>
          <p:cNvSpPr>
            <a:spLocks noGrp="1"/>
          </p:cNvSpPr>
          <p:nvPr>
            <p:ph type="body" idx="1"/>
          </p:nvPr>
        </p:nvSpPr>
        <p:spPr>
          <a:xfrm>
            <a:off x="276949" y="3217155"/>
            <a:ext cx="5679787" cy="2996609"/>
          </a:xfrm>
        </p:spPr>
        <p:txBody>
          <a:bodyPr/>
          <a:lstStyle/>
          <a:p>
            <a:r>
              <a:rPr lang="en-US" sz="1600" b="0" dirty="0">
                <a:solidFill>
                  <a:schemeClr val="accent1"/>
                </a:solidFill>
              </a:rPr>
              <a:t>Lorraine Chapman</a:t>
            </a:r>
          </a:p>
          <a:p>
            <a:pPr>
              <a:lnSpc>
                <a:spcPct val="100000"/>
              </a:lnSpc>
              <a:spcBef>
                <a:spcPts val="0"/>
              </a:spcBef>
            </a:pPr>
            <a:r>
              <a:rPr lang="en-US" sz="1600" b="0" i="1" dirty="0"/>
              <a:t>Consulting Business Analyst &amp; Internship Program Manager</a:t>
            </a:r>
          </a:p>
          <a:p>
            <a:pPr>
              <a:lnSpc>
                <a:spcPct val="100000"/>
              </a:lnSpc>
              <a:spcBef>
                <a:spcPts val="0"/>
              </a:spcBef>
            </a:pPr>
            <a:r>
              <a:rPr lang="en-US" sz="1600" b="0" i="1" dirty="0"/>
              <a:t>LexisNexis® Risk Solutions</a:t>
            </a:r>
          </a:p>
          <a:p>
            <a:pPr>
              <a:lnSpc>
                <a:spcPct val="100000"/>
              </a:lnSpc>
              <a:spcBef>
                <a:spcPts val="0"/>
              </a:spcBef>
            </a:pPr>
            <a:r>
              <a:rPr lang="en-US" sz="1600" b="0" dirty="0">
                <a:hlinkClick r:id="rId3"/>
              </a:rPr>
              <a:t>Lorraine.chapman@lexisnexisrisk.com</a:t>
            </a:r>
            <a:endParaRPr lang="en-US" sz="1600" b="0" dirty="0"/>
          </a:p>
          <a:p>
            <a:pPr>
              <a:lnSpc>
                <a:spcPct val="100000"/>
              </a:lnSpc>
              <a:spcBef>
                <a:spcPts val="0"/>
              </a:spcBef>
            </a:pPr>
            <a:endParaRPr lang="en-US" sz="1200" b="0" dirty="0"/>
          </a:p>
          <a:p>
            <a:pPr>
              <a:lnSpc>
                <a:spcPct val="100000"/>
              </a:lnSpc>
              <a:spcBef>
                <a:spcPts val="0"/>
              </a:spcBef>
            </a:pPr>
            <a:r>
              <a:rPr lang="en-US" sz="1400" b="0" dirty="0"/>
              <a:t>Lorraine has worked alongside software developers for over 20 years in a supportive role which has ranged from producing documentation including developing on-line help systems to software testing and release management. Lorraine also administers the HPCC Systems Intern Program and manages our application to be an accepted organization for Google Summer of Code.  Lorraine is an active blogger on our website covering a wide range of subjects from new release information, features and improvements and the work students have completed during their internships. 	</a:t>
            </a:r>
            <a:endParaRPr lang="en-US" sz="1200" b="0" dirty="0"/>
          </a:p>
        </p:txBody>
      </p:sp>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t="20759" r="9578"/>
          <a:stretch/>
        </p:blipFill>
        <p:spPr>
          <a:xfrm>
            <a:off x="336549" y="1011063"/>
            <a:ext cx="2215075" cy="1941158"/>
          </a:xfrm>
          <a:prstGeom prst="rect">
            <a:avLst/>
          </a:prstGeom>
        </p:spPr>
      </p:pic>
      <p:pic>
        <p:nvPicPr>
          <p:cNvPr id="15" name="Picture 14"/>
          <p:cNvPicPr>
            <a:picLocks noChangeAspect="1"/>
          </p:cNvPicPr>
          <p:nvPr/>
        </p:nvPicPr>
        <p:blipFill rotWithShape="1">
          <a:blip r:embed="rId5">
            <a:extLst>
              <a:ext uri="{28A0092B-C50C-407E-A947-70E740481C1C}">
                <a14:useLocalDpi xmlns:a14="http://schemas.microsoft.com/office/drawing/2010/main" val="0"/>
              </a:ext>
            </a:extLst>
          </a:blip>
          <a:srcRect l="27779"/>
          <a:stretch/>
        </p:blipFill>
        <p:spPr>
          <a:xfrm>
            <a:off x="6244936" y="-29168"/>
            <a:ext cx="5959764" cy="6870709"/>
          </a:xfrm>
          <a:prstGeom prst="rect">
            <a:avLst/>
          </a:prstGeom>
        </p:spPr>
      </p:pic>
    </p:spTree>
    <p:extLst>
      <p:ext uri="{BB962C8B-B14F-4D97-AF65-F5344CB8AC3E}">
        <p14:creationId xmlns:p14="http://schemas.microsoft.com/office/powerpoint/2010/main" val="3856236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336549" y="292608"/>
            <a:ext cx="11513969" cy="874319"/>
          </a:xfrm>
        </p:spPr>
        <p:txBody>
          <a:bodyPr/>
          <a:lstStyle/>
          <a:p>
            <a:r>
              <a:rPr lang="en-US" dirty="0"/>
              <a:t>Today’s speakers</a:t>
            </a:r>
          </a:p>
        </p:txBody>
      </p:sp>
      <p:sp>
        <p:nvSpPr>
          <p:cNvPr id="5" name="Slide Number Placeholder 4"/>
          <p:cNvSpPr>
            <a:spLocks noGrp="1"/>
          </p:cNvSpPr>
          <p:nvPr>
            <p:ph type="sldNum" sz="quarter" idx="12"/>
          </p:nvPr>
        </p:nvSpPr>
        <p:spPr/>
        <p:txBody>
          <a:bodyPr/>
          <a:lstStyle/>
          <a:p>
            <a:pPr algn="r"/>
            <a:fld id="{6FE306A7-A228-4E07-8D4E-C1DA2C3F3993}" type="slidenum">
              <a:rPr lang="en-US" smtClean="0"/>
              <a:pPr algn="r"/>
              <a:t>5</a:t>
            </a:fld>
            <a:endParaRPr lang="en-US"/>
          </a:p>
        </p:txBody>
      </p:sp>
      <p:sp>
        <p:nvSpPr>
          <p:cNvPr id="2" name="Footer Placeholder 1"/>
          <p:cNvSpPr>
            <a:spLocks noGrp="1"/>
          </p:cNvSpPr>
          <p:nvPr>
            <p:ph type="ftr" sz="quarter" idx="11"/>
          </p:nvPr>
        </p:nvSpPr>
        <p:spPr/>
        <p:txBody>
          <a:bodyPr/>
          <a:lstStyle/>
          <a:p>
            <a:r>
              <a:rPr lang="en-US"/>
              <a:t>The Download: Tech Talks            #HPCCTechTalks</a:t>
            </a:r>
          </a:p>
        </p:txBody>
      </p:sp>
      <p:sp>
        <p:nvSpPr>
          <p:cNvPr id="11" name="Text Placeholder 8"/>
          <p:cNvSpPr txBox="1">
            <a:spLocks/>
          </p:cNvSpPr>
          <p:nvPr/>
        </p:nvSpPr>
        <p:spPr>
          <a:xfrm>
            <a:off x="6652933" y="2486307"/>
            <a:ext cx="3582111" cy="2802221"/>
          </a:xfrm>
          <a:prstGeom prst="rect">
            <a:avLst/>
          </a:prstGeom>
        </p:spPr>
        <p:txBody>
          <a:bodyPr vert="horz" lIns="0" tIns="54864" rIns="0" bIns="0" rtlCol="0" anchor="t">
            <a:noAutofit/>
          </a:bodyPr>
          <a:lstStyle>
            <a:lvl1pPr marL="228600" indent="-228600" algn="l" defTabSz="914400" rtl="0" eaLnBrk="1" latinLnBrk="0" hangingPunct="1">
              <a:lnSpc>
                <a:spcPct val="90000"/>
              </a:lnSpc>
              <a:spcBef>
                <a:spcPts val="1400"/>
              </a:spcBef>
              <a:buClr>
                <a:schemeClr val="accent1"/>
              </a:buClr>
              <a:buFont typeface="Arial" panose="020B0604020202020204" pitchFamily="34" charset="0"/>
              <a:buNone/>
              <a:defRPr lang="en-US" sz="2800" b="1"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dirty="0" smtClean="0">
                <a:solidFill>
                  <a:prstClr val="black"/>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400" kern="1200" dirty="0" smtClean="0">
                <a:solidFill>
                  <a:prstClr val="black"/>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chemeClr val="accent1"/>
                </a:solidFill>
              </a:rPr>
              <a:t>Robert Kennedy</a:t>
            </a:r>
          </a:p>
          <a:p>
            <a:pPr marL="0" indent="0">
              <a:lnSpc>
                <a:spcPct val="100000"/>
              </a:lnSpc>
              <a:spcBef>
                <a:spcPts val="0"/>
              </a:spcBef>
            </a:pPr>
            <a:r>
              <a:rPr lang="en-US" sz="1600" i="1" dirty="0"/>
              <a:t>HPCC Systems Summer Intern</a:t>
            </a:r>
            <a:br>
              <a:rPr lang="en-US" sz="1600" i="1" dirty="0"/>
            </a:br>
            <a:r>
              <a:rPr lang="en-US" sz="1600" i="1" dirty="0"/>
              <a:t>PhD Student</a:t>
            </a:r>
            <a:br>
              <a:rPr lang="en-US" sz="1600" i="1" dirty="0"/>
            </a:br>
            <a:r>
              <a:rPr lang="en-US" sz="1600" i="1" dirty="0"/>
              <a:t>Florida Atlantic University</a:t>
            </a:r>
          </a:p>
          <a:p>
            <a:pPr marL="0" indent="0">
              <a:lnSpc>
                <a:spcPct val="100000"/>
              </a:lnSpc>
              <a:spcBef>
                <a:spcPts val="0"/>
              </a:spcBef>
            </a:pPr>
            <a:r>
              <a:rPr lang="en-US" sz="1600" u="sng" dirty="0">
                <a:solidFill>
                  <a:srgbClr val="0000FF"/>
                </a:solidFill>
                <a:latin typeface="Calibri" panose="020F0502020204030204" pitchFamily="34" charset="0"/>
                <a:cs typeface="Times New Roman" panose="02020603050405020304" pitchFamily="18" charset="0"/>
              </a:rPr>
              <a:t>rkennedy@fau.edu</a:t>
            </a:r>
            <a:r>
              <a:rPr lang="en-US" sz="1400" b="0" dirty="0"/>
              <a:t/>
            </a:r>
            <a:br>
              <a:rPr lang="en-US" sz="1400" b="0" dirty="0"/>
            </a:br>
            <a:endParaRPr lang="en-US" sz="1400" b="0" dirty="0"/>
          </a:p>
          <a:p>
            <a:pPr marL="0" indent="0">
              <a:lnSpc>
                <a:spcPct val="100000"/>
              </a:lnSpc>
              <a:spcBef>
                <a:spcPts val="0"/>
              </a:spcBef>
            </a:pPr>
            <a:r>
              <a:rPr lang="en-US" sz="1400" b="0" dirty="0"/>
              <a:t>Robert Kennedy is a first year Ph.D. student in CS at Florida Atlantic University with research interest is in Deep Learning and parallel and distributed computing. His current research is in improving distributed deep learning by implementing and optimizing distributed algorithms.</a:t>
            </a:r>
            <a:r>
              <a:rPr lang="en-US" sz="1200" dirty="0">
                <a:solidFill>
                  <a:schemeClr val="accent1"/>
                </a:solidFill>
              </a:rPr>
              <a:t/>
            </a:r>
            <a:br>
              <a:rPr lang="en-US" sz="1200" dirty="0">
                <a:solidFill>
                  <a:schemeClr val="accent1"/>
                </a:solidFill>
              </a:rPr>
            </a:br>
            <a:endParaRPr lang="en-US" sz="900" b="0" dirty="0"/>
          </a:p>
        </p:txBody>
      </p:sp>
      <p:sp>
        <p:nvSpPr>
          <p:cNvPr id="9" name="Text Placeholder 8"/>
          <p:cNvSpPr txBox="1">
            <a:spLocks/>
          </p:cNvSpPr>
          <p:nvPr/>
        </p:nvSpPr>
        <p:spPr>
          <a:xfrm>
            <a:off x="535567" y="2568613"/>
            <a:ext cx="5470378" cy="3785355"/>
          </a:xfrm>
          <a:prstGeom prst="rect">
            <a:avLst/>
          </a:prstGeom>
        </p:spPr>
        <p:txBody>
          <a:bodyPr vert="horz" lIns="0" tIns="54864" rIns="0" bIns="0" rtlCol="0" anchor="t">
            <a:noAutofit/>
          </a:bodyPr>
          <a:lstStyle>
            <a:lvl1pPr marL="228600" indent="-228600" algn="l" defTabSz="914400" rtl="0" eaLnBrk="1" latinLnBrk="0" hangingPunct="1">
              <a:lnSpc>
                <a:spcPct val="90000"/>
              </a:lnSpc>
              <a:spcBef>
                <a:spcPts val="1400"/>
              </a:spcBef>
              <a:buClr>
                <a:schemeClr val="accent1"/>
              </a:buClr>
              <a:buFont typeface="Arial" panose="020B0604020202020204" pitchFamily="34" charset="0"/>
              <a:buNone/>
              <a:defRPr lang="en-US" sz="2800" b="1"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dirty="0" smtClean="0">
                <a:solidFill>
                  <a:prstClr val="black"/>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400" kern="1200" dirty="0" smtClean="0">
                <a:solidFill>
                  <a:prstClr val="black"/>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r>
              <a:rPr lang="en-US" sz="1800" dirty="0">
                <a:solidFill>
                  <a:schemeClr val="accent1"/>
                </a:solidFill>
              </a:rPr>
              <a:t>Shah Muhammad Hamdi</a:t>
            </a:r>
            <a:br>
              <a:rPr lang="en-US" sz="1800" dirty="0">
                <a:solidFill>
                  <a:schemeClr val="accent1"/>
                </a:solidFill>
              </a:rPr>
            </a:br>
            <a:r>
              <a:rPr lang="en-US" sz="1600" i="1" dirty="0"/>
              <a:t>HPCC Systems Summer Intern</a:t>
            </a:r>
            <a:br>
              <a:rPr lang="en-US" sz="1600" i="1" dirty="0"/>
            </a:br>
            <a:r>
              <a:rPr lang="en-US" sz="1600" i="1" dirty="0"/>
              <a:t>PhD Student</a:t>
            </a:r>
            <a:br>
              <a:rPr lang="en-US" sz="1600" i="1" dirty="0"/>
            </a:br>
            <a:r>
              <a:rPr lang="en-US" sz="1600" i="1" dirty="0"/>
              <a:t>Georgia State University</a:t>
            </a:r>
            <a:br>
              <a:rPr lang="en-US" sz="1600" i="1" dirty="0"/>
            </a:br>
            <a:r>
              <a:rPr lang="en-US" sz="1600" u="sng" dirty="0">
                <a:solidFill>
                  <a:srgbClr val="0000FF"/>
                </a:solidFill>
                <a:latin typeface="Calibri" panose="020F0502020204030204" pitchFamily="34" charset="0"/>
                <a:cs typeface="Times New Roman" panose="02020603050405020304" pitchFamily="18" charset="0"/>
              </a:rPr>
              <a:t>shamdi1@student.gsu.edu</a:t>
            </a:r>
            <a:endParaRPr lang="en-US" sz="1400" b="0" dirty="0"/>
          </a:p>
          <a:p>
            <a:pPr marL="0" indent="0">
              <a:lnSpc>
                <a:spcPct val="100000"/>
              </a:lnSpc>
              <a:spcBef>
                <a:spcPts val="0"/>
              </a:spcBef>
            </a:pPr>
            <a:r>
              <a:rPr lang="en-US" sz="1400" b="0" dirty="0"/>
              <a:t/>
            </a:r>
            <a:br>
              <a:rPr lang="en-US" sz="1400" b="0" dirty="0"/>
            </a:br>
            <a:r>
              <a:rPr lang="en-US" sz="1400" b="0" dirty="0"/>
              <a:t>Shah Muhammad Hamdi is a Ph.D. student (3rd year) in the Department of Computer Science of Georgia State University. He works in Data Mining Lab (</a:t>
            </a:r>
            <a:r>
              <a:rPr lang="en-US" sz="1400" b="0" dirty="0" err="1"/>
              <a:t>DMLab</a:t>
            </a:r>
            <a:r>
              <a:rPr lang="en-US" sz="1400" b="0" dirty="0"/>
              <a:t>) under the supervision of Dr. </a:t>
            </a:r>
            <a:r>
              <a:rPr lang="en-US" sz="1400" b="0" dirty="0" err="1"/>
              <a:t>Rafal</a:t>
            </a:r>
            <a:r>
              <a:rPr lang="en-US" sz="1400" b="0" dirty="0"/>
              <a:t> </a:t>
            </a:r>
            <a:r>
              <a:rPr lang="en-US" sz="1400" b="0" dirty="0" err="1"/>
              <a:t>Angryk</a:t>
            </a:r>
            <a:r>
              <a:rPr lang="en-US" sz="1400" b="0" dirty="0"/>
              <a:t>. His research interests are machine learning, data mining and deep learning, more specifically, finding interesting patterns from real-life graphs and time series data. His research finds applications in the fields of solar weather analysis and neurological disease prediction. Before joining the </a:t>
            </a:r>
            <a:r>
              <a:rPr lang="en-US" sz="1400" b="0" dirty="0" err="1"/>
              <a:t>DMLab</a:t>
            </a:r>
            <a:r>
              <a:rPr lang="en-US" sz="1400" b="0" dirty="0"/>
              <a:t> for the Ph.D., he worked one year as a Lecturer in Computer Science in Northern University Bangladesh, Dhaka, Bangladesh. He received his Bachelor degree in Computer Science in 2014 from </a:t>
            </a:r>
            <a:r>
              <a:rPr lang="en-US" sz="1400" b="0" dirty="0" err="1"/>
              <a:t>Rajshahi</a:t>
            </a:r>
            <a:r>
              <a:rPr lang="en-US" sz="1400" b="0" dirty="0"/>
              <a:t> University of Engineering and Technology (RUET), </a:t>
            </a:r>
            <a:r>
              <a:rPr lang="en-US" sz="1400" b="0" dirty="0" err="1"/>
              <a:t>Rajshahi</a:t>
            </a:r>
            <a:r>
              <a:rPr lang="en-US" sz="1400" b="0" dirty="0"/>
              <a:t>, Bangladesh.</a:t>
            </a:r>
          </a:p>
        </p:txBody>
      </p:sp>
      <p:pic>
        <p:nvPicPr>
          <p:cNvPr id="10" name="image2.jpg"/>
          <p:cNvPicPr/>
          <p:nvPr/>
        </p:nvPicPr>
        <p:blipFill>
          <a:blip r:embed="rId3"/>
          <a:srcRect/>
          <a:stretch>
            <a:fillRect/>
          </a:stretch>
        </p:blipFill>
        <p:spPr>
          <a:xfrm>
            <a:off x="535567" y="932375"/>
            <a:ext cx="1812778" cy="1553932"/>
          </a:xfrm>
          <a:prstGeom prst="rect">
            <a:avLst/>
          </a:prstGeom>
          <a:ln/>
        </p:spPr>
      </p:pic>
      <p:pic>
        <p:nvPicPr>
          <p:cNvPr id="6" name="Picture 5"/>
          <p:cNvPicPr>
            <a:picLocks noChangeAspect="1"/>
          </p:cNvPicPr>
          <p:nvPr/>
        </p:nvPicPr>
        <p:blipFill>
          <a:blip r:embed="rId4"/>
          <a:stretch>
            <a:fillRect/>
          </a:stretch>
        </p:blipFill>
        <p:spPr>
          <a:xfrm>
            <a:off x="9799299" y="2581761"/>
            <a:ext cx="1082733" cy="1097876"/>
          </a:xfrm>
          <a:prstGeom prst="rect">
            <a:avLst/>
          </a:prstGeom>
        </p:spPr>
      </p:pic>
      <p:pic>
        <p:nvPicPr>
          <p:cNvPr id="7" name="Picture 6"/>
          <p:cNvPicPr>
            <a:picLocks noChangeAspect="1"/>
          </p:cNvPicPr>
          <p:nvPr/>
        </p:nvPicPr>
        <p:blipFill>
          <a:blip r:embed="rId5"/>
          <a:stretch>
            <a:fillRect/>
          </a:stretch>
        </p:blipFill>
        <p:spPr>
          <a:xfrm>
            <a:off x="4242224" y="2486307"/>
            <a:ext cx="1580824" cy="128878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2933" y="932375"/>
            <a:ext cx="1565207" cy="1565207"/>
          </a:xfrm>
          <a:prstGeom prst="rect">
            <a:avLst/>
          </a:prstGeom>
        </p:spPr>
      </p:pic>
    </p:spTree>
    <p:extLst>
      <p:ext uri="{BB962C8B-B14F-4D97-AF65-F5344CB8AC3E}">
        <p14:creationId xmlns:p14="http://schemas.microsoft.com/office/powerpoint/2010/main" val="530561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p:cNvSpPr>
            <a:spLocks noGrp="1"/>
          </p:cNvSpPr>
          <p:nvPr>
            <p:ph type="title"/>
          </p:nvPr>
        </p:nvSpPr>
        <p:spPr>
          <a:xfrm>
            <a:off x="336549" y="292608"/>
            <a:ext cx="11513969" cy="874319"/>
          </a:xfrm>
        </p:spPr>
        <p:txBody>
          <a:bodyPr/>
          <a:lstStyle/>
          <a:p>
            <a:r>
              <a:rPr lang="en-US" dirty="0"/>
              <a:t>Today’s speakers</a:t>
            </a:r>
          </a:p>
        </p:txBody>
      </p:sp>
      <p:sp>
        <p:nvSpPr>
          <p:cNvPr id="5" name="Slide Number Placeholder 4"/>
          <p:cNvSpPr>
            <a:spLocks noGrp="1"/>
          </p:cNvSpPr>
          <p:nvPr>
            <p:ph type="sldNum" sz="quarter" idx="12"/>
          </p:nvPr>
        </p:nvSpPr>
        <p:spPr/>
        <p:txBody>
          <a:bodyPr/>
          <a:lstStyle/>
          <a:p>
            <a:pPr algn="r"/>
            <a:fld id="{6FE306A7-A228-4E07-8D4E-C1DA2C3F3993}" type="slidenum">
              <a:rPr lang="en-US" smtClean="0"/>
              <a:pPr algn="r"/>
              <a:t>6</a:t>
            </a:fld>
            <a:endParaRPr lang="en-US"/>
          </a:p>
        </p:txBody>
      </p:sp>
      <p:sp>
        <p:nvSpPr>
          <p:cNvPr id="2" name="Footer Placeholder 1"/>
          <p:cNvSpPr>
            <a:spLocks noGrp="1"/>
          </p:cNvSpPr>
          <p:nvPr>
            <p:ph type="ftr" sz="quarter" idx="11"/>
          </p:nvPr>
        </p:nvSpPr>
        <p:spPr/>
        <p:txBody>
          <a:bodyPr/>
          <a:lstStyle/>
          <a:p>
            <a:r>
              <a:rPr lang="en-US"/>
              <a:t>The Download: Tech Talks            #HPCCTechTalks</a:t>
            </a:r>
          </a:p>
        </p:txBody>
      </p:sp>
      <p:sp>
        <p:nvSpPr>
          <p:cNvPr id="11" name="Text Placeholder 8"/>
          <p:cNvSpPr txBox="1">
            <a:spLocks/>
          </p:cNvSpPr>
          <p:nvPr/>
        </p:nvSpPr>
        <p:spPr>
          <a:xfrm>
            <a:off x="6590589" y="3278021"/>
            <a:ext cx="5432864" cy="2802221"/>
          </a:xfrm>
          <a:prstGeom prst="rect">
            <a:avLst/>
          </a:prstGeom>
        </p:spPr>
        <p:txBody>
          <a:bodyPr vert="horz" lIns="0" tIns="54864" rIns="0" bIns="0" rtlCol="0" anchor="t">
            <a:noAutofit/>
          </a:bodyPr>
          <a:lstStyle>
            <a:lvl1pPr marL="228600" indent="-228600" algn="l" defTabSz="914400" rtl="0" eaLnBrk="1" latinLnBrk="0" hangingPunct="1">
              <a:lnSpc>
                <a:spcPct val="90000"/>
              </a:lnSpc>
              <a:spcBef>
                <a:spcPts val="1400"/>
              </a:spcBef>
              <a:buClr>
                <a:schemeClr val="accent1"/>
              </a:buClr>
              <a:buFont typeface="Arial" panose="020B0604020202020204" pitchFamily="34" charset="0"/>
              <a:buNone/>
              <a:defRPr lang="en-US" sz="2800" b="1"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dirty="0" smtClean="0">
                <a:solidFill>
                  <a:prstClr val="black"/>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400" kern="1200" dirty="0" smtClean="0">
                <a:solidFill>
                  <a:prstClr val="black"/>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chemeClr val="accent1"/>
                </a:solidFill>
              </a:rPr>
              <a:t>Saminda Wijeratne</a:t>
            </a:r>
          </a:p>
          <a:p>
            <a:pPr marL="0" indent="0">
              <a:lnSpc>
                <a:spcPct val="100000"/>
              </a:lnSpc>
              <a:spcBef>
                <a:spcPts val="0"/>
              </a:spcBef>
            </a:pPr>
            <a:r>
              <a:rPr lang="en-US" sz="1600" i="1" dirty="0"/>
              <a:t>HPCC Systems Summer Intern</a:t>
            </a:r>
            <a:br>
              <a:rPr lang="en-US" sz="1600" i="1" dirty="0"/>
            </a:br>
            <a:r>
              <a:rPr lang="en-US" sz="1600" i="1" dirty="0"/>
              <a:t>Masters Student</a:t>
            </a:r>
            <a:br>
              <a:rPr lang="en-US" sz="1600" i="1" dirty="0"/>
            </a:br>
            <a:r>
              <a:rPr lang="en-US" sz="1600" i="1" dirty="0"/>
              <a:t>Georgia Institute of Technology</a:t>
            </a:r>
          </a:p>
          <a:p>
            <a:pPr marL="0" indent="0">
              <a:lnSpc>
                <a:spcPct val="100000"/>
              </a:lnSpc>
              <a:spcBef>
                <a:spcPts val="0"/>
              </a:spcBef>
            </a:pPr>
            <a:r>
              <a:rPr lang="en-US" sz="1600" u="sng" dirty="0">
                <a:solidFill>
                  <a:srgbClr val="0000FF"/>
                </a:solidFill>
                <a:latin typeface="Calibri" panose="020F0502020204030204" pitchFamily="34" charset="0"/>
                <a:cs typeface="Times New Roman" panose="02020603050405020304" pitchFamily="18" charset="0"/>
                <a:hlinkClick r:id="rId3"/>
              </a:rPr>
              <a:t>samindaw@gatech.edu</a:t>
            </a:r>
            <a:r>
              <a:rPr lang="en-US" sz="1600" u="sng" dirty="0">
                <a:solidFill>
                  <a:srgbClr val="0000FF"/>
                </a:solidFill>
                <a:latin typeface="Calibri" panose="020F0502020204030204" pitchFamily="34" charset="0"/>
                <a:cs typeface="Times New Roman" panose="02020603050405020304" pitchFamily="18" charset="0"/>
              </a:rPr>
              <a:t/>
            </a:r>
            <a:br>
              <a:rPr lang="en-US" sz="1600" u="sng" dirty="0">
                <a:solidFill>
                  <a:srgbClr val="0000FF"/>
                </a:solidFill>
                <a:latin typeface="Calibri" panose="020F0502020204030204" pitchFamily="34" charset="0"/>
                <a:cs typeface="Times New Roman" panose="02020603050405020304" pitchFamily="18" charset="0"/>
              </a:rPr>
            </a:br>
            <a:r>
              <a:rPr lang="en-US" sz="1400" b="0" dirty="0"/>
              <a:t/>
            </a:r>
            <a:br>
              <a:rPr lang="en-US" sz="1400" b="0" dirty="0"/>
            </a:br>
            <a:r>
              <a:rPr lang="en-US" sz="1400" b="0" dirty="0"/>
              <a:t>Saminda Wijeratne is a Masters student in the Department of Computational Science and Engineering of Georgia Institute of Technology. His area of research is High Performance Computing in Distributed clusters and AI areas such as ML and Neural networks. His adviser is Dr. Srinivas </a:t>
            </a:r>
            <a:r>
              <a:rPr lang="en-US" sz="1400" b="0" dirty="0" err="1"/>
              <a:t>Aluru</a:t>
            </a:r>
            <a:r>
              <a:rPr lang="en-US" sz="1400" b="0" dirty="0"/>
              <a:t> professor and co-Executive Director in Georgia Tech IRI in Data Engineering and Science. Saminda was a senior software engineer for 3 years in the industry at WSO2, an open source technology provider which offers an enterprise platform. He obtained his Bachelor of Computer Science from University of </a:t>
            </a:r>
            <a:r>
              <a:rPr lang="en-US" sz="1400" b="0" dirty="0" err="1"/>
              <a:t>Moratuwa</a:t>
            </a:r>
            <a:r>
              <a:rPr lang="en-US" sz="1400" b="0" dirty="0"/>
              <a:t>, Sri Lanka.</a:t>
            </a:r>
            <a:r>
              <a:rPr lang="en-US" sz="1200" dirty="0">
                <a:solidFill>
                  <a:schemeClr val="accent1"/>
                </a:solidFill>
              </a:rPr>
              <a:t/>
            </a:r>
            <a:br>
              <a:rPr lang="en-US" sz="1200" dirty="0">
                <a:solidFill>
                  <a:schemeClr val="accent1"/>
                </a:solidFill>
              </a:rPr>
            </a:br>
            <a:endParaRPr lang="en-US" sz="900" b="0" dirty="0"/>
          </a:p>
        </p:txBody>
      </p:sp>
      <p:sp>
        <p:nvSpPr>
          <p:cNvPr id="9" name="Text Placeholder 8"/>
          <p:cNvSpPr txBox="1">
            <a:spLocks/>
          </p:cNvSpPr>
          <p:nvPr/>
        </p:nvSpPr>
        <p:spPr>
          <a:xfrm>
            <a:off x="535568" y="3227694"/>
            <a:ext cx="5088590" cy="3334983"/>
          </a:xfrm>
          <a:prstGeom prst="rect">
            <a:avLst/>
          </a:prstGeom>
        </p:spPr>
        <p:txBody>
          <a:bodyPr vert="horz" lIns="0" tIns="54864" rIns="0" bIns="0" rtlCol="0" anchor="t">
            <a:noAutofit/>
          </a:bodyPr>
          <a:lstStyle>
            <a:lvl1pPr marL="228600" indent="-228600" algn="l" defTabSz="914400" rtl="0" eaLnBrk="1" latinLnBrk="0" hangingPunct="1">
              <a:lnSpc>
                <a:spcPct val="90000"/>
              </a:lnSpc>
              <a:spcBef>
                <a:spcPts val="1400"/>
              </a:spcBef>
              <a:buClr>
                <a:schemeClr val="accent1"/>
              </a:buClr>
              <a:buFont typeface="Arial" panose="020B0604020202020204" pitchFamily="34" charset="0"/>
              <a:buNone/>
              <a:defRPr lang="en-US" sz="2800" b="1"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dirty="0" smtClean="0">
                <a:solidFill>
                  <a:prstClr val="black"/>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400" kern="1200" dirty="0" smtClean="0">
                <a:solidFill>
                  <a:prstClr val="black"/>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r>
              <a:rPr lang="en-US" sz="1800" dirty="0">
                <a:solidFill>
                  <a:schemeClr val="accent1"/>
                </a:solidFill>
              </a:rPr>
              <a:t>Aramis Tanelus</a:t>
            </a:r>
            <a:br>
              <a:rPr lang="en-US" sz="1800" dirty="0">
                <a:solidFill>
                  <a:schemeClr val="accent1"/>
                </a:solidFill>
              </a:rPr>
            </a:br>
            <a:r>
              <a:rPr lang="en-US" sz="1600" i="1" dirty="0"/>
              <a:t>HPCC Systems Summer Intern</a:t>
            </a:r>
            <a:br>
              <a:rPr lang="en-US" sz="1600" i="1" dirty="0"/>
            </a:br>
            <a:r>
              <a:rPr lang="en-US" sz="1600" i="1" dirty="0"/>
              <a:t>Advanced Robotics Team</a:t>
            </a:r>
            <a:br>
              <a:rPr lang="en-US" sz="1600" i="1" dirty="0"/>
            </a:br>
            <a:r>
              <a:rPr lang="en-US" sz="1600" i="1" dirty="0"/>
              <a:t>American Heritage High School</a:t>
            </a:r>
            <a:br>
              <a:rPr lang="en-US" sz="1600" i="1" dirty="0"/>
            </a:br>
            <a:r>
              <a:rPr lang="en-US" sz="1600" u="sng" dirty="0">
                <a:solidFill>
                  <a:srgbClr val="0000FF"/>
                </a:solidFill>
                <a:latin typeface="Calibri" panose="020F0502020204030204" pitchFamily="34" charset="0"/>
                <a:cs typeface="Times New Roman" panose="02020603050405020304" pitchFamily="18" charset="0"/>
              </a:rPr>
              <a:t>aramis.tanelus@lexisnexisrisk.com</a:t>
            </a:r>
            <a:endParaRPr lang="en-US" sz="1400" b="0" dirty="0"/>
          </a:p>
          <a:p>
            <a:pPr marL="0" indent="0">
              <a:lnSpc>
                <a:spcPct val="100000"/>
              </a:lnSpc>
              <a:spcBef>
                <a:spcPts val="0"/>
              </a:spcBef>
            </a:pPr>
            <a:endParaRPr lang="en-US" sz="1400" b="0" dirty="0"/>
          </a:p>
          <a:p>
            <a:pPr marL="0" indent="0">
              <a:lnSpc>
                <a:spcPct val="100000"/>
              </a:lnSpc>
              <a:spcBef>
                <a:spcPts val="0"/>
              </a:spcBef>
            </a:pPr>
            <a:r>
              <a:rPr lang="en-US" sz="1400" b="0" dirty="0"/>
              <a:t>Aramis Tanelus is a programmer and senior at American Heritage High Schools where he is the lead programmer for the Advanced Robotics Team. He works with the ROS operating system collecting data from robots developed by the team and turns it into actionable output to help with robotic tasks. He current is an intern in Boca Raton working on a project to develop software interfaces between robotic sensors and the HPCC Systems platform.</a:t>
            </a: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5567" y="1153854"/>
            <a:ext cx="1996511" cy="2124167"/>
          </a:xfrm>
          <a:prstGeom prst="rect">
            <a:avLst/>
          </a:prstGeom>
        </p:spPr>
      </p:pic>
      <p:pic>
        <p:nvPicPr>
          <p:cNvPr id="1026" name="Picture 2" descr="Team 547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88469" y="3219935"/>
            <a:ext cx="2048923" cy="123026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result for georgia tech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72139" y="3446241"/>
            <a:ext cx="2351314" cy="10972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90588" y="1152356"/>
            <a:ext cx="1744519" cy="2067579"/>
          </a:xfrm>
          <a:prstGeom prst="rect">
            <a:avLst/>
          </a:prstGeom>
        </p:spPr>
      </p:pic>
    </p:spTree>
    <p:extLst>
      <p:ext uri="{BB962C8B-B14F-4D97-AF65-F5344CB8AC3E}">
        <p14:creationId xmlns:p14="http://schemas.microsoft.com/office/powerpoint/2010/main" val="465387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40080" y="4076786"/>
            <a:ext cx="11432637" cy="908568"/>
          </a:xfrm>
        </p:spPr>
        <p:txBody>
          <a:bodyPr/>
          <a:lstStyle/>
          <a:p>
            <a:pPr algn="r"/>
            <a:r>
              <a:rPr lang="en-US" sz="3300" dirty="0"/>
              <a:t>Parallel Distributed Deep Learning on HPCC Systems</a:t>
            </a:r>
          </a:p>
        </p:txBody>
      </p:sp>
      <p:sp>
        <p:nvSpPr>
          <p:cNvPr id="2" name="Rectangle 1"/>
          <p:cNvSpPr/>
          <p:nvPr/>
        </p:nvSpPr>
        <p:spPr>
          <a:xfrm>
            <a:off x="9403773" y="5787736"/>
            <a:ext cx="2483427" cy="904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3" name="Rectangle 2"/>
          <p:cNvSpPr/>
          <p:nvPr/>
        </p:nvSpPr>
        <p:spPr>
          <a:xfrm>
            <a:off x="4305300" y="5184210"/>
            <a:ext cx="3155373" cy="1508105"/>
          </a:xfrm>
          <a:prstGeom prst="rect">
            <a:avLst/>
          </a:prstGeom>
        </p:spPr>
        <p:txBody>
          <a:bodyPr wrap="square">
            <a:spAutoFit/>
          </a:bodyPr>
          <a:lstStyle/>
          <a:p>
            <a:r>
              <a:rPr lang="en-US" sz="2000" dirty="0">
                <a:solidFill>
                  <a:schemeClr val="accent1"/>
                </a:solidFill>
              </a:rPr>
              <a:t>Robert Kennedy</a:t>
            </a:r>
          </a:p>
          <a:p>
            <a:r>
              <a:rPr lang="en-US" i="1" dirty="0"/>
              <a:t>HPCC Systems Summer Intern</a:t>
            </a:r>
            <a:br>
              <a:rPr lang="en-US" i="1" dirty="0"/>
            </a:br>
            <a:r>
              <a:rPr lang="en-US" i="1" dirty="0"/>
              <a:t>PhD Student</a:t>
            </a:r>
            <a:br>
              <a:rPr lang="en-US" i="1" dirty="0"/>
            </a:br>
            <a:r>
              <a:rPr lang="en-US" i="1" dirty="0"/>
              <a:t>Florida Atlantic University</a:t>
            </a:r>
          </a:p>
          <a:p>
            <a:r>
              <a:rPr lang="en-US" u="sng" dirty="0">
                <a:solidFill>
                  <a:srgbClr val="0000FF"/>
                </a:solidFill>
                <a:latin typeface="Calibri" panose="020F0502020204030204" pitchFamily="34" charset="0"/>
                <a:cs typeface="Times New Roman" panose="02020603050405020304" pitchFamily="18" charset="0"/>
              </a:rPr>
              <a:t>rkennedy@fau.edu</a:t>
            </a:r>
            <a:endParaRPr lang="en-US" sz="1400" dirty="0"/>
          </a:p>
        </p:txBody>
      </p:sp>
      <p:pic>
        <p:nvPicPr>
          <p:cNvPr id="7" name="Picture 6"/>
          <p:cNvPicPr>
            <a:picLocks noChangeAspect="1"/>
          </p:cNvPicPr>
          <p:nvPr/>
        </p:nvPicPr>
        <p:blipFill>
          <a:blip r:embed="rId3"/>
          <a:stretch>
            <a:fillRect/>
          </a:stretch>
        </p:blipFill>
        <p:spPr>
          <a:xfrm>
            <a:off x="10093040" y="5138383"/>
            <a:ext cx="1384757" cy="140412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9163" y="5057841"/>
            <a:ext cx="1565207" cy="1565207"/>
          </a:xfrm>
          <a:prstGeom prst="rect">
            <a:avLst/>
          </a:prstGeom>
        </p:spPr>
      </p:pic>
    </p:spTree>
    <p:extLst>
      <p:ext uri="{BB962C8B-B14F-4D97-AF65-F5344CB8AC3E}">
        <p14:creationId xmlns:p14="http://schemas.microsoft.com/office/powerpoint/2010/main" val="1946456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47504" y="2017895"/>
            <a:ext cx="6978186" cy="1857989"/>
          </a:xfrm>
        </p:spPr>
        <p:txBody>
          <a:bodyPr/>
          <a:lstStyle/>
          <a:p>
            <a:r>
              <a:rPr lang="en-US" sz="3200" dirty="0"/>
              <a:t>Quick poll:</a:t>
            </a:r>
            <a:br>
              <a:rPr lang="en-US" sz="3200" dirty="0"/>
            </a:br>
            <a:r>
              <a:rPr lang="en-US" sz="2800" dirty="0">
                <a:solidFill>
                  <a:srgbClr val="00B0F0"/>
                </a:solidFill>
              </a:rPr>
              <a:t>Do you currently use machine learning in your current work and are you using HPCC Systems or other platforms for building the models?</a:t>
            </a:r>
            <a:r>
              <a:rPr lang="en-US" sz="3200" i="1" dirty="0"/>
              <a:t/>
            </a:r>
            <a:br>
              <a:rPr lang="en-US" sz="3200" i="1" dirty="0"/>
            </a:br>
            <a:r>
              <a:rPr lang="en-US" sz="3200" i="1" dirty="0"/>
              <a:t/>
            </a:r>
            <a:br>
              <a:rPr lang="en-US" sz="3200" i="1" dirty="0"/>
            </a:br>
            <a:r>
              <a:rPr lang="en-US" sz="3200" i="1" dirty="0"/>
              <a:t/>
            </a:r>
            <a:br>
              <a:rPr lang="en-US" sz="3200" i="1" dirty="0"/>
            </a:br>
            <a:r>
              <a:rPr lang="en-US" sz="2400" i="1" dirty="0"/>
              <a:t>See poll on bottom of presentation screen</a:t>
            </a:r>
            <a:br>
              <a:rPr lang="en-US" sz="2400" i="1" dirty="0"/>
            </a:br>
            <a:endParaRPr lang="en-US" sz="2800" i="1" dirty="0"/>
          </a:p>
        </p:txBody>
      </p:sp>
      <p:grpSp>
        <p:nvGrpSpPr>
          <p:cNvPr id="330" name="Group 329"/>
          <p:cNvGrpSpPr/>
          <p:nvPr/>
        </p:nvGrpSpPr>
        <p:grpSpPr>
          <a:xfrm>
            <a:off x="8077200" y="-4559"/>
            <a:ext cx="4114800" cy="6891727"/>
            <a:chOff x="8077200" y="-4559"/>
            <a:chExt cx="4114800" cy="6891727"/>
          </a:xfrm>
        </p:grpSpPr>
        <p:sp>
          <p:nvSpPr>
            <p:cNvPr id="331" name="Rectangle 330"/>
            <p:cNvSpPr/>
            <p:nvPr/>
          </p:nvSpPr>
          <p:spPr>
            <a:xfrm>
              <a:off x="8077200" y="0"/>
              <a:ext cx="4114800" cy="6858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cxnSp>
          <p:nvCxnSpPr>
            <p:cNvPr id="332" name="Straight Connector 331"/>
            <p:cNvCxnSpPr/>
            <p:nvPr/>
          </p:nvCxnSpPr>
          <p:spPr>
            <a:xfrm flipV="1">
              <a:off x="8401050" y="4787900"/>
              <a:ext cx="558800" cy="6350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8597900" y="4445000"/>
              <a:ext cx="342900" cy="33655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8934450" y="4775200"/>
              <a:ext cx="584200" cy="5715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p:nvCxnSpPr>
          <p:spPr>
            <a:xfrm>
              <a:off x="9531350" y="4845050"/>
              <a:ext cx="609600" cy="12065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flipV="1">
              <a:off x="9544050" y="4965700"/>
              <a:ext cx="596900" cy="26035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p:nvCxnSpPr>
          <p:spPr>
            <a:xfrm flipV="1">
              <a:off x="9842500" y="4946650"/>
              <a:ext cx="298450" cy="59690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p:nvCxnSpPr>
          <p:spPr>
            <a:xfrm flipH="1" flipV="1">
              <a:off x="10147300" y="4965700"/>
              <a:ext cx="82550" cy="65405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p:nvCxnSpPr>
          <p:spPr>
            <a:xfrm flipH="1" flipV="1">
              <a:off x="10147300" y="4965700"/>
              <a:ext cx="419100" cy="46990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p:nvCxnSpPr>
          <p:spPr>
            <a:xfrm flipV="1">
              <a:off x="9544050" y="5562600"/>
              <a:ext cx="298450" cy="59690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p:cNvCxnSpPr/>
            <p:nvPr/>
          </p:nvCxnSpPr>
          <p:spPr>
            <a:xfrm flipV="1">
              <a:off x="9455150" y="6108700"/>
              <a:ext cx="120650" cy="54610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p:nvCxnSpPr>
          <p:spPr>
            <a:xfrm flipV="1">
              <a:off x="9156700" y="6115050"/>
              <a:ext cx="406400" cy="26035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p:cNvCxnSpPr/>
            <p:nvPr/>
          </p:nvCxnSpPr>
          <p:spPr>
            <a:xfrm flipV="1">
              <a:off x="9004300" y="5251450"/>
              <a:ext cx="584200" cy="28575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p:cNvCxnSpPr/>
            <p:nvPr/>
          </p:nvCxnSpPr>
          <p:spPr>
            <a:xfrm flipV="1">
              <a:off x="8470900" y="5530850"/>
              <a:ext cx="546100" cy="12700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p:nvCxnSpPr>
          <p:spPr>
            <a:xfrm flipV="1">
              <a:off x="8756650" y="5562600"/>
              <a:ext cx="273050" cy="38100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p:cNvCxnSpPr/>
            <p:nvPr/>
          </p:nvCxnSpPr>
          <p:spPr>
            <a:xfrm flipH="1" flipV="1">
              <a:off x="10229850" y="5626100"/>
              <a:ext cx="69850" cy="60960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p:cNvCxnSpPr/>
            <p:nvPr/>
          </p:nvCxnSpPr>
          <p:spPr>
            <a:xfrm flipV="1">
              <a:off x="10223500" y="6248400"/>
              <a:ext cx="69850" cy="50165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p:nvPr/>
          </p:nvCxnSpPr>
          <p:spPr>
            <a:xfrm flipH="1" flipV="1">
              <a:off x="10312400" y="6223000"/>
              <a:ext cx="292100" cy="37465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p:nvCxnSpPr>
          <p:spPr>
            <a:xfrm flipH="1" flipV="1">
              <a:off x="10598150" y="5441950"/>
              <a:ext cx="393700" cy="45085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flipV="1">
              <a:off x="11010900" y="5492750"/>
              <a:ext cx="450850" cy="38735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p:nvPr/>
          </p:nvCxnSpPr>
          <p:spPr>
            <a:xfrm>
              <a:off x="11023600" y="5892800"/>
              <a:ext cx="482600" cy="6350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p:cNvCxnSpPr/>
            <p:nvPr/>
          </p:nvCxnSpPr>
          <p:spPr>
            <a:xfrm>
              <a:off x="11018516" y="5874213"/>
              <a:ext cx="252734" cy="424987"/>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p:nvPr/>
          </p:nvCxnSpPr>
          <p:spPr>
            <a:xfrm flipH="1">
              <a:off x="10153650" y="4375613"/>
              <a:ext cx="547366" cy="590087"/>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p:cNvCxnSpPr/>
            <p:nvPr/>
          </p:nvCxnSpPr>
          <p:spPr>
            <a:xfrm flipH="1" flipV="1">
              <a:off x="10744200" y="3854450"/>
              <a:ext cx="471166" cy="330663"/>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p:nvPr/>
          </p:nvCxnSpPr>
          <p:spPr>
            <a:xfrm flipH="1" flipV="1">
              <a:off x="10719431" y="4375382"/>
              <a:ext cx="387985" cy="285981"/>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p:nvCxnSpPr>
          <p:spPr>
            <a:xfrm flipH="1" flipV="1">
              <a:off x="10735229" y="4394663"/>
              <a:ext cx="130887" cy="45720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p:nvCxnSpPr>
          <p:spPr>
            <a:xfrm>
              <a:off x="10243816" y="4394663"/>
              <a:ext cx="467047" cy="112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p:nvPr/>
          </p:nvCxnSpPr>
          <p:spPr>
            <a:xfrm flipH="1">
              <a:off x="10334625" y="3843338"/>
              <a:ext cx="385763" cy="166687"/>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p:nvCxnSpPr>
          <p:spPr>
            <a:xfrm>
              <a:off x="10275566" y="3626313"/>
              <a:ext cx="449584" cy="21702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p:nvPr/>
          </p:nvCxnSpPr>
          <p:spPr>
            <a:xfrm flipV="1">
              <a:off x="9862816" y="3633788"/>
              <a:ext cx="433709" cy="5602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p:cNvCxnSpPr/>
            <p:nvPr/>
          </p:nvCxnSpPr>
          <p:spPr>
            <a:xfrm>
              <a:off x="9831066" y="3162763"/>
              <a:ext cx="555947" cy="6621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flipH="1">
              <a:off x="10272713" y="3219913"/>
              <a:ext cx="91753" cy="41387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p:nvPr/>
          </p:nvCxnSpPr>
          <p:spPr>
            <a:xfrm flipH="1" flipV="1">
              <a:off x="11196638" y="4205288"/>
              <a:ext cx="266378" cy="38622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p:nvPr/>
          </p:nvCxnSpPr>
          <p:spPr>
            <a:xfrm flipH="1" flipV="1">
              <a:off x="11210925" y="4181475"/>
              <a:ext cx="474341" cy="117938"/>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p:nvCxnSpPr>
          <p:spPr>
            <a:xfrm flipH="1">
              <a:off x="11201400" y="3937463"/>
              <a:ext cx="414016" cy="23925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p:nvPr/>
          </p:nvCxnSpPr>
          <p:spPr>
            <a:xfrm flipH="1">
              <a:off x="11225213" y="3518363"/>
              <a:ext cx="434653" cy="14876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p:nvCxnSpPr>
          <p:spPr>
            <a:xfrm flipH="1">
              <a:off x="10734675" y="3664413"/>
              <a:ext cx="487041" cy="17892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p:nvPr/>
          </p:nvCxnSpPr>
          <p:spPr>
            <a:xfrm flipH="1">
              <a:off x="10715625" y="3372313"/>
              <a:ext cx="258441" cy="46150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p:nvCxnSpPr>
          <p:spPr>
            <a:xfrm flipH="1">
              <a:off x="10977563" y="3137363"/>
              <a:ext cx="434653" cy="23925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flipH="1">
              <a:off x="10958513" y="2959563"/>
              <a:ext cx="98103" cy="431337"/>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p:nvCxnSpPr>
          <p:spPr>
            <a:xfrm flipH="1">
              <a:off x="10382250" y="2432513"/>
              <a:ext cx="420366" cy="9637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flipH="1">
              <a:off x="10353675" y="2527763"/>
              <a:ext cx="29841" cy="691687"/>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flipV="1">
              <a:off x="9748516" y="2128838"/>
              <a:ext cx="338459" cy="51957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flipV="1">
              <a:off x="9431016" y="2628900"/>
              <a:ext cx="317822" cy="603713"/>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flipV="1">
              <a:off x="8878566" y="2657475"/>
              <a:ext cx="884559" cy="486238"/>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p:cNvCxnSpPr/>
            <p:nvPr/>
          </p:nvCxnSpPr>
          <p:spPr>
            <a:xfrm flipV="1">
              <a:off x="8802366" y="2128838"/>
              <a:ext cx="17784" cy="43702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p:nvCxnSpPr>
          <p:spPr>
            <a:xfrm flipV="1">
              <a:off x="8434066" y="2124075"/>
              <a:ext cx="376559" cy="321138"/>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p:nvCxnSpPr>
          <p:spPr>
            <a:xfrm>
              <a:off x="8802366" y="2121363"/>
              <a:ext cx="760734" cy="183687"/>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p:cNvCxnSpPr/>
            <p:nvPr/>
          </p:nvCxnSpPr>
          <p:spPr>
            <a:xfrm>
              <a:off x="8402316" y="1924513"/>
              <a:ext cx="417834" cy="18527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p:cNvCxnSpPr>
              <a:stCxn id="431" idx="5"/>
            </p:cNvCxnSpPr>
            <p:nvPr/>
          </p:nvCxnSpPr>
          <p:spPr>
            <a:xfrm>
              <a:off x="8791073" y="1493701"/>
              <a:ext cx="219577" cy="192224"/>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a:xfrm>
              <a:off x="9011916" y="1676863"/>
              <a:ext cx="698822" cy="18051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a:xfrm>
              <a:off x="9710416" y="1880063"/>
              <a:ext cx="357509" cy="20591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p:nvCxnSpPr>
          <p:spPr>
            <a:xfrm flipV="1">
              <a:off x="9564366" y="2143125"/>
              <a:ext cx="508322" cy="168738"/>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p:cNvCxnSpPr/>
            <p:nvPr/>
          </p:nvCxnSpPr>
          <p:spPr>
            <a:xfrm>
              <a:off x="10091416" y="2121363"/>
              <a:ext cx="295597" cy="40276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p:cNvCxnSpPr/>
            <p:nvPr/>
          </p:nvCxnSpPr>
          <p:spPr>
            <a:xfrm flipH="1">
              <a:off x="10567988" y="1264113"/>
              <a:ext cx="202879" cy="38847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a:xfrm flipH="1">
              <a:off x="10098881" y="1657813"/>
              <a:ext cx="475135" cy="475787"/>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a:xfrm flipH="1" flipV="1">
              <a:off x="10772775" y="1276350"/>
              <a:ext cx="169541" cy="419563"/>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p:cNvCxnSpPr/>
            <p:nvPr/>
          </p:nvCxnSpPr>
          <p:spPr>
            <a:xfrm flipH="1" flipV="1">
              <a:off x="10777538" y="1307306"/>
              <a:ext cx="501328" cy="223507"/>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flipH="1">
              <a:off x="10777538" y="1206963"/>
              <a:ext cx="634678" cy="4557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flipH="1" flipV="1">
              <a:off x="10801350" y="904875"/>
              <a:ext cx="502916" cy="3638"/>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p:cNvCxnSpPr/>
            <p:nvPr/>
          </p:nvCxnSpPr>
          <p:spPr>
            <a:xfrm flipH="1">
              <a:off x="10829925" y="660863"/>
              <a:ext cx="271141" cy="22972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p:cNvCxnSpPr/>
            <p:nvPr/>
          </p:nvCxnSpPr>
          <p:spPr>
            <a:xfrm>
              <a:off x="10758166" y="571963"/>
              <a:ext cx="66997" cy="35196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p:cNvCxnSpPr/>
            <p:nvPr/>
          </p:nvCxnSpPr>
          <p:spPr>
            <a:xfrm>
              <a:off x="10434316" y="692613"/>
              <a:ext cx="343222" cy="21702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p:cNvCxnSpPr/>
            <p:nvPr/>
          </p:nvCxnSpPr>
          <p:spPr>
            <a:xfrm flipH="1">
              <a:off x="10748963" y="895813"/>
              <a:ext cx="60003" cy="38530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p:cNvCxnSpPr/>
            <p:nvPr/>
          </p:nvCxnSpPr>
          <p:spPr>
            <a:xfrm>
              <a:off x="10212066" y="965663"/>
              <a:ext cx="551184" cy="310687"/>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p:cNvCxnSpPr/>
            <p:nvPr/>
          </p:nvCxnSpPr>
          <p:spPr>
            <a:xfrm flipV="1">
              <a:off x="10288266" y="1285875"/>
              <a:ext cx="494034" cy="48088"/>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p:cNvCxnSpPr/>
            <p:nvPr/>
          </p:nvCxnSpPr>
          <p:spPr>
            <a:xfrm>
              <a:off x="9805666" y="1302213"/>
              <a:ext cx="481334" cy="5986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9894566" y="552913"/>
              <a:ext cx="301947" cy="40911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10154916" y="178263"/>
              <a:ext cx="270197" cy="51706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10574016" y="89363"/>
              <a:ext cx="179709" cy="47737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flipH="1">
              <a:off x="10758488" y="108413"/>
              <a:ext cx="139378" cy="444037"/>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flipH="1">
              <a:off x="11096625" y="152863"/>
              <a:ext cx="226691" cy="51865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flipH="1">
              <a:off x="11287125" y="514813"/>
              <a:ext cx="309241" cy="406731"/>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flipH="1">
              <a:off x="11301413" y="762000"/>
              <a:ext cx="464343" cy="16192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p:cNvCxnSpPr/>
            <p:nvPr/>
          </p:nvCxnSpPr>
          <p:spPr>
            <a:xfrm flipH="1">
              <a:off x="11430000" y="1130763"/>
              <a:ext cx="521966" cy="9320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p:cNvCxnSpPr/>
            <p:nvPr/>
          </p:nvCxnSpPr>
          <p:spPr>
            <a:xfrm flipH="1" flipV="1">
              <a:off x="11310938" y="1533525"/>
              <a:ext cx="494978" cy="156038"/>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p:cNvCxnSpPr/>
            <p:nvPr/>
          </p:nvCxnSpPr>
          <p:spPr>
            <a:xfrm>
              <a:off x="9704066" y="838663"/>
              <a:ext cx="478159" cy="113837"/>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p:cNvCxnSpPr/>
            <p:nvPr/>
          </p:nvCxnSpPr>
          <p:spPr>
            <a:xfrm flipH="1">
              <a:off x="10720388" y="3851738"/>
              <a:ext cx="9203" cy="52976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409" name="Group 408"/>
            <p:cNvGrpSpPr/>
            <p:nvPr/>
          </p:nvGrpSpPr>
          <p:grpSpPr>
            <a:xfrm>
              <a:off x="8277843" y="-4559"/>
              <a:ext cx="3770663" cy="6891727"/>
              <a:chOff x="8245922" y="-4559"/>
              <a:chExt cx="3770663" cy="6891727"/>
            </a:xfrm>
          </p:grpSpPr>
          <p:sp>
            <p:nvSpPr>
              <p:cNvPr id="410" name="Oval 409"/>
              <p:cNvSpPr/>
              <p:nvPr/>
            </p:nvSpPr>
            <p:spPr>
              <a:xfrm>
                <a:off x="11232962" y="3032964"/>
                <a:ext cx="228787" cy="22878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11" name="Oval 410"/>
              <p:cNvSpPr/>
              <p:nvPr/>
            </p:nvSpPr>
            <p:spPr>
              <a:xfrm>
                <a:off x="11537762" y="4204539"/>
                <a:ext cx="228787" cy="22878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12" name="Oval 411"/>
              <p:cNvSpPr/>
              <p:nvPr/>
            </p:nvSpPr>
            <p:spPr>
              <a:xfrm>
                <a:off x="9975662" y="4857001"/>
                <a:ext cx="228787" cy="22878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13" name="Oval 412"/>
              <p:cNvSpPr/>
              <p:nvPr/>
            </p:nvSpPr>
            <p:spPr>
              <a:xfrm>
                <a:off x="9373682" y="4735081"/>
                <a:ext cx="228787" cy="22878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14" name="Oval 413"/>
              <p:cNvSpPr/>
              <p:nvPr/>
            </p:nvSpPr>
            <p:spPr>
              <a:xfrm>
                <a:off x="8459282" y="4346461"/>
                <a:ext cx="228787" cy="22878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15" name="Oval 414"/>
              <p:cNvSpPr/>
              <p:nvPr/>
            </p:nvSpPr>
            <p:spPr>
              <a:xfrm>
                <a:off x="9404162" y="5146561"/>
                <a:ext cx="228787" cy="22878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16" name="Oval 415"/>
              <p:cNvSpPr/>
              <p:nvPr/>
            </p:nvSpPr>
            <p:spPr>
              <a:xfrm>
                <a:off x="9678482" y="5458981"/>
                <a:ext cx="228787" cy="22878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17" name="Oval 416"/>
              <p:cNvSpPr/>
              <p:nvPr/>
            </p:nvSpPr>
            <p:spPr>
              <a:xfrm>
                <a:off x="10067102" y="5519941"/>
                <a:ext cx="228787" cy="22878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18" name="Oval 417"/>
              <p:cNvSpPr/>
              <p:nvPr/>
            </p:nvSpPr>
            <p:spPr>
              <a:xfrm>
                <a:off x="10440482" y="5344681"/>
                <a:ext cx="228787" cy="22878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19" name="Oval 418"/>
              <p:cNvSpPr/>
              <p:nvPr/>
            </p:nvSpPr>
            <p:spPr>
              <a:xfrm>
                <a:off x="11316782" y="5855221"/>
                <a:ext cx="228787" cy="22878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20" name="Oval 419"/>
              <p:cNvSpPr/>
              <p:nvPr/>
            </p:nvSpPr>
            <p:spPr>
              <a:xfrm>
                <a:off x="10440482" y="6487681"/>
                <a:ext cx="228787" cy="22878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21" name="Oval 420"/>
              <p:cNvSpPr/>
              <p:nvPr/>
            </p:nvSpPr>
            <p:spPr>
              <a:xfrm>
                <a:off x="9007922" y="6259081"/>
                <a:ext cx="228787" cy="22878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22" name="Oval 421"/>
              <p:cNvSpPr/>
              <p:nvPr/>
            </p:nvSpPr>
            <p:spPr>
              <a:xfrm>
                <a:off x="8611682" y="5847601"/>
                <a:ext cx="228787" cy="22878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23" name="Oval 422"/>
              <p:cNvSpPr/>
              <p:nvPr/>
            </p:nvSpPr>
            <p:spPr>
              <a:xfrm>
                <a:off x="10219502" y="2418601"/>
                <a:ext cx="228787" cy="22878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24" name="Oval 423"/>
              <p:cNvSpPr/>
              <p:nvPr/>
            </p:nvSpPr>
            <p:spPr>
              <a:xfrm>
                <a:off x="9388922" y="2220481"/>
                <a:ext cx="228787" cy="22878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25" name="Oval 424"/>
              <p:cNvSpPr/>
              <p:nvPr/>
            </p:nvSpPr>
            <p:spPr>
              <a:xfrm>
                <a:off x="9617522" y="2532901"/>
                <a:ext cx="228787" cy="2287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26" name="Oval 425"/>
              <p:cNvSpPr/>
              <p:nvPr/>
            </p:nvSpPr>
            <p:spPr>
              <a:xfrm>
                <a:off x="9663242" y="3051061"/>
                <a:ext cx="228787" cy="22878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27" name="Oval 426"/>
              <p:cNvSpPr/>
              <p:nvPr/>
            </p:nvSpPr>
            <p:spPr>
              <a:xfrm>
                <a:off x="9274622" y="3112021"/>
                <a:ext cx="228787" cy="22878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28" name="Oval 427"/>
              <p:cNvSpPr/>
              <p:nvPr/>
            </p:nvSpPr>
            <p:spPr>
              <a:xfrm>
                <a:off x="8703122" y="3058681"/>
                <a:ext cx="228787" cy="2287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29" name="Oval 428"/>
              <p:cNvSpPr/>
              <p:nvPr/>
            </p:nvSpPr>
            <p:spPr>
              <a:xfrm>
                <a:off x="8665022" y="2029981"/>
                <a:ext cx="228787" cy="22878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30" name="Oval 429"/>
              <p:cNvSpPr/>
              <p:nvPr/>
            </p:nvSpPr>
            <p:spPr>
              <a:xfrm>
                <a:off x="8863142" y="1588021"/>
                <a:ext cx="228787" cy="2287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31" name="Oval 430"/>
              <p:cNvSpPr/>
              <p:nvPr/>
            </p:nvSpPr>
            <p:spPr>
              <a:xfrm>
                <a:off x="8563870" y="1298419"/>
                <a:ext cx="228787" cy="22878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32" name="Oval 431"/>
              <p:cNvSpPr/>
              <p:nvPr/>
            </p:nvSpPr>
            <p:spPr>
              <a:xfrm>
                <a:off x="8245922" y="1831861"/>
                <a:ext cx="228787" cy="2287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33" name="Oval 432"/>
              <p:cNvSpPr/>
              <p:nvPr/>
            </p:nvSpPr>
            <p:spPr>
              <a:xfrm>
                <a:off x="8268782" y="2311921"/>
                <a:ext cx="228787" cy="2287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34" name="Oval 433"/>
              <p:cNvSpPr/>
              <p:nvPr/>
            </p:nvSpPr>
            <p:spPr>
              <a:xfrm>
                <a:off x="8619302" y="2471941"/>
                <a:ext cx="228787" cy="2287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35" name="Oval 434"/>
              <p:cNvSpPr/>
              <p:nvPr/>
            </p:nvSpPr>
            <p:spPr>
              <a:xfrm>
                <a:off x="9564182" y="1778521"/>
                <a:ext cx="228787" cy="22878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36" name="Oval 435"/>
              <p:cNvSpPr/>
              <p:nvPr/>
            </p:nvSpPr>
            <p:spPr>
              <a:xfrm>
                <a:off x="10402382" y="1557541"/>
                <a:ext cx="228787" cy="22878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37" name="Oval 436"/>
              <p:cNvSpPr/>
              <p:nvPr/>
            </p:nvSpPr>
            <p:spPr>
              <a:xfrm>
                <a:off x="10791002" y="1603261"/>
                <a:ext cx="228787" cy="22878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38" name="Oval 437"/>
              <p:cNvSpPr/>
              <p:nvPr/>
            </p:nvSpPr>
            <p:spPr>
              <a:xfrm>
                <a:off x="11431082" y="422161"/>
                <a:ext cx="228787" cy="22878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39" name="Oval 438"/>
              <p:cNvSpPr/>
              <p:nvPr/>
            </p:nvSpPr>
            <p:spPr>
              <a:xfrm>
                <a:off x="10752902" y="-4559"/>
                <a:ext cx="228787" cy="22878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40" name="Oval 439"/>
              <p:cNvSpPr/>
              <p:nvPr/>
            </p:nvSpPr>
            <p:spPr>
              <a:xfrm>
                <a:off x="9739442" y="467881"/>
                <a:ext cx="228787" cy="22878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41" name="Oval 440"/>
              <p:cNvSpPr/>
              <p:nvPr/>
            </p:nvSpPr>
            <p:spPr>
              <a:xfrm>
                <a:off x="10653842" y="795541"/>
                <a:ext cx="228787" cy="22878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42" name="Oval 441"/>
              <p:cNvSpPr/>
              <p:nvPr/>
            </p:nvSpPr>
            <p:spPr>
              <a:xfrm>
                <a:off x="10606698" y="1179695"/>
                <a:ext cx="228787" cy="22878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43" name="Oval 442"/>
              <p:cNvSpPr/>
              <p:nvPr/>
            </p:nvSpPr>
            <p:spPr>
              <a:xfrm>
                <a:off x="9928518" y="2017895"/>
                <a:ext cx="228787" cy="22878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44" name="Oval 443"/>
              <p:cNvSpPr/>
              <p:nvPr/>
            </p:nvSpPr>
            <p:spPr>
              <a:xfrm>
                <a:off x="10576218" y="3740015"/>
                <a:ext cx="228787" cy="22878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45" name="Oval 444"/>
              <p:cNvSpPr/>
              <p:nvPr/>
            </p:nvSpPr>
            <p:spPr>
              <a:xfrm>
                <a:off x="11444898" y="3854315"/>
                <a:ext cx="228787" cy="22878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46" name="Oval 445"/>
              <p:cNvSpPr/>
              <p:nvPr/>
            </p:nvSpPr>
            <p:spPr>
              <a:xfrm>
                <a:off x="10141878" y="6140315"/>
                <a:ext cx="228787" cy="22878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47" name="Oval 446"/>
              <p:cNvSpPr/>
              <p:nvPr/>
            </p:nvSpPr>
            <p:spPr>
              <a:xfrm>
                <a:off x="8861718" y="5446895"/>
                <a:ext cx="228787" cy="22878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48" name="Oval 447"/>
              <p:cNvSpPr/>
              <p:nvPr/>
            </p:nvSpPr>
            <p:spPr>
              <a:xfrm>
                <a:off x="8793138" y="4684895"/>
                <a:ext cx="228787" cy="22878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49" name="Oval 448"/>
              <p:cNvSpPr/>
              <p:nvPr/>
            </p:nvSpPr>
            <p:spPr>
              <a:xfrm>
                <a:off x="10119018" y="3526655"/>
                <a:ext cx="228787" cy="22878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50" name="Oval 449"/>
              <p:cNvSpPr/>
              <p:nvPr/>
            </p:nvSpPr>
            <p:spPr>
              <a:xfrm>
                <a:off x="9677058" y="3587615"/>
                <a:ext cx="228787" cy="2287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51" name="Oval 450"/>
              <p:cNvSpPr/>
              <p:nvPr/>
            </p:nvSpPr>
            <p:spPr>
              <a:xfrm>
                <a:off x="10164738" y="3900035"/>
                <a:ext cx="228787" cy="2287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52" name="Oval 451"/>
              <p:cNvSpPr/>
              <p:nvPr/>
            </p:nvSpPr>
            <p:spPr>
              <a:xfrm>
                <a:off x="10576218" y="4281035"/>
                <a:ext cx="228787" cy="2287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53" name="Oval 452"/>
              <p:cNvSpPr/>
              <p:nvPr/>
            </p:nvSpPr>
            <p:spPr>
              <a:xfrm>
                <a:off x="11048658" y="4075295"/>
                <a:ext cx="228787" cy="2287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54" name="Oval 453"/>
              <p:cNvSpPr/>
              <p:nvPr/>
            </p:nvSpPr>
            <p:spPr>
              <a:xfrm>
                <a:off x="10797198" y="3267575"/>
                <a:ext cx="228787" cy="2287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55" name="Oval 454"/>
              <p:cNvSpPr/>
              <p:nvPr/>
            </p:nvSpPr>
            <p:spPr>
              <a:xfrm>
                <a:off x="10644798" y="2337935"/>
                <a:ext cx="228787" cy="2287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56" name="Oval 455"/>
              <p:cNvSpPr/>
              <p:nvPr/>
            </p:nvSpPr>
            <p:spPr>
              <a:xfrm>
                <a:off x="8252118" y="4753475"/>
                <a:ext cx="228787" cy="2287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57" name="Oval 456"/>
              <p:cNvSpPr/>
              <p:nvPr/>
            </p:nvSpPr>
            <p:spPr>
              <a:xfrm>
                <a:off x="10078492" y="6658381"/>
                <a:ext cx="228787" cy="2287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58" name="Oval 457"/>
              <p:cNvSpPr/>
              <p:nvPr/>
            </p:nvSpPr>
            <p:spPr>
              <a:xfrm>
                <a:off x="9402738" y="6010775"/>
                <a:ext cx="228787" cy="2287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59" name="Oval 458"/>
              <p:cNvSpPr/>
              <p:nvPr/>
            </p:nvSpPr>
            <p:spPr>
              <a:xfrm>
                <a:off x="10848112" y="5782081"/>
                <a:ext cx="228787" cy="2287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60" name="Oval 459"/>
              <p:cNvSpPr/>
              <p:nvPr/>
            </p:nvSpPr>
            <p:spPr>
              <a:xfrm>
                <a:off x="11056278" y="3564755"/>
                <a:ext cx="228787" cy="2287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61" name="Oval 460"/>
              <p:cNvSpPr/>
              <p:nvPr/>
            </p:nvSpPr>
            <p:spPr>
              <a:xfrm>
                <a:off x="11140098" y="1438775"/>
                <a:ext cx="228787" cy="2287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62" name="Oval 461"/>
              <p:cNvSpPr/>
              <p:nvPr/>
            </p:nvSpPr>
            <p:spPr>
              <a:xfrm>
                <a:off x="11239158" y="1126355"/>
                <a:ext cx="228787" cy="2287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63" name="Oval 462"/>
              <p:cNvSpPr/>
              <p:nvPr/>
            </p:nvSpPr>
            <p:spPr>
              <a:xfrm>
                <a:off x="11147718" y="806315"/>
                <a:ext cx="228787" cy="2287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64" name="Oval 463"/>
              <p:cNvSpPr/>
              <p:nvPr/>
            </p:nvSpPr>
            <p:spPr>
              <a:xfrm>
                <a:off x="10919118" y="570095"/>
                <a:ext cx="228787" cy="2287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65" name="Oval 464"/>
              <p:cNvSpPr/>
              <p:nvPr/>
            </p:nvSpPr>
            <p:spPr>
              <a:xfrm>
                <a:off x="10599078" y="471035"/>
                <a:ext cx="228787" cy="2287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66" name="Oval 465"/>
              <p:cNvSpPr/>
              <p:nvPr/>
            </p:nvSpPr>
            <p:spPr>
              <a:xfrm>
                <a:off x="10050438" y="852035"/>
                <a:ext cx="228787" cy="2287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67" name="Oval 466"/>
              <p:cNvSpPr/>
              <p:nvPr/>
            </p:nvSpPr>
            <p:spPr>
              <a:xfrm>
                <a:off x="9997098" y="105275"/>
                <a:ext cx="228787" cy="2287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68" name="Oval 467"/>
              <p:cNvSpPr/>
              <p:nvPr/>
            </p:nvSpPr>
            <p:spPr>
              <a:xfrm>
                <a:off x="10263798" y="600575"/>
                <a:ext cx="228787" cy="22878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69" name="Oval 468"/>
              <p:cNvSpPr/>
              <p:nvPr/>
            </p:nvSpPr>
            <p:spPr>
              <a:xfrm>
                <a:off x="9539898" y="737735"/>
                <a:ext cx="228787" cy="22878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70" name="Oval 469"/>
              <p:cNvSpPr/>
              <p:nvPr/>
            </p:nvSpPr>
            <p:spPr>
              <a:xfrm>
                <a:off x="10111398" y="1240655"/>
                <a:ext cx="228787" cy="22878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71" name="Oval 470"/>
              <p:cNvSpPr/>
              <p:nvPr/>
            </p:nvSpPr>
            <p:spPr>
              <a:xfrm>
                <a:off x="11643018" y="1598795"/>
                <a:ext cx="228787" cy="22878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72" name="Oval 471"/>
              <p:cNvSpPr/>
              <p:nvPr/>
            </p:nvSpPr>
            <p:spPr>
              <a:xfrm>
                <a:off x="11787798" y="1027295"/>
                <a:ext cx="228787" cy="22878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73" name="Oval 472"/>
              <p:cNvSpPr/>
              <p:nvPr/>
            </p:nvSpPr>
            <p:spPr>
              <a:xfrm>
                <a:off x="11620158" y="638675"/>
                <a:ext cx="228787" cy="22878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74" name="Oval 473"/>
              <p:cNvSpPr/>
              <p:nvPr/>
            </p:nvSpPr>
            <p:spPr>
              <a:xfrm>
                <a:off x="11170578" y="44315"/>
                <a:ext cx="228787" cy="22878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75" name="Oval 474"/>
              <p:cNvSpPr/>
              <p:nvPr/>
            </p:nvSpPr>
            <p:spPr>
              <a:xfrm>
                <a:off x="10408578" y="-1405"/>
                <a:ext cx="228787" cy="22878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76" name="Oval 475"/>
              <p:cNvSpPr/>
              <p:nvPr/>
            </p:nvSpPr>
            <p:spPr>
              <a:xfrm>
                <a:off x="10888638" y="2848475"/>
                <a:ext cx="228787" cy="22878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77" name="Oval 476"/>
              <p:cNvSpPr/>
              <p:nvPr/>
            </p:nvSpPr>
            <p:spPr>
              <a:xfrm>
                <a:off x="11505858" y="3397115"/>
                <a:ext cx="228787" cy="22878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78" name="Oval 477"/>
              <p:cNvSpPr/>
              <p:nvPr/>
            </p:nvSpPr>
            <p:spPr>
              <a:xfrm>
                <a:off x="11330598" y="4471535"/>
                <a:ext cx="228787" cy="22878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79" name="Oval 478"/>
              <p:cNvSpPr/>
              <p:nvPr/>
            </p:nvSpPr>
            <p:spPr>
              <a:xfrm>
                <a:off x="10713378" y="4753475"/>
                <a:ext cx="228787" cy="22878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80" name="Oval 479"/>
              <p:cNvSpPr/>
              <p:nvPr/>
            </p:nvSpPr>
            <p:spPr>
              <a:xfrm>
                <a:off x="10065678" y="4296275"/>
                <a:ext cx="228787" cy="22878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81" name="Oval 480"/>
              <p:cNvSpPr/>
              <p:nvPr/>
            </p:nvSpPr>
            <p:spPr>
              <a:xfrm>
                <a:off x="11117238" y="6224135"/>
                <a:ext cx="228787" cy="22878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82" name="Oval 481"/>
              <p:cNvSpPr/>
              <p:nvPr/>
            </p:nvSpPr>
            <p:spPr>
              <a:xfrm>
                <a:off x="9288438" y="6536555"/>
                <a:ext cx="228787" cy="22878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83" name="Oval 482"/>
              <p:cNvSpPr/>
              <p:nvPr/>
            </p:nvSpPr>
            <p:spPr>
              <a:xfrm>
                <a:off x="8328318" y="5561195"/>
                <a:ext cx="228787" cy="2287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84" name="Oval 483"/>
              <p:cNvSpPr/>
              <p:nvPr/>
            </p:nvSpPr>
            <p:spPr>
              <a:xfrm>
                <a:off x="11292498" y="5401175"/>
                <a:ext cx="228787" cy="2287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85" name="Oval 484"/>
              <p:cNvSpPr/>
              <p:nvPr/>
            </p:nvSpPr>
            <p:spPr>
              <a:xfrm>
                <a:off x="10949598" y="4570595"/>
                <a:ext cx="228787" cy="2287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86" name="Oval 485"/>
              <p:cNvSpPr/>
              <p:nvPr/>
            </p:nvSpPr>
            <p:spPr>
              <a:xfrm>
                <a:off x="10202838" y="3115175"/>
                <a:ext cx="228787" cy="2287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87" name="Oval 486"/>
              <p:cNvSpPr/>
              <p:nvPr/>
            </p:nvSpPr>
            <p:spPr>
              <a:xfrm>
                <a:off x="9648002" y="1199401"/>
                <a:ext cx="228787" cy="2287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grpSp>
      </p:grpSp>
    </p:spTree>
    <p:extLst>
      <p:ext uri="{BB962C8B-B14F-4D97-AF65-F5344CB8AC3E}">
        <p14:creationId xmlns:p14="http://schemas.microsoft.com/office/powerpoint/2010/main" val="2881170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80F35-C31F-AE47-AF02-7F4584B8A7EA}"/>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20E743E8-3CA3-D74E-8524-1E4CB43A8674}"/>
              </a:ext>
            </a:extLst>
          </p:cNvPr>
          <p:cNvSpPr>
            <a:spLocks noGrp="1"/>
          </p:cNvSpPr>
          <p:nvPr>
            <p:ph idx="1"/>
          </p:nvPr>
        </p:nvSpPr>
        <p:spPr/>
        <p:txBody>
          <a:bodyPr/>
          <a:lstStyle/>
          <a:p>
            <a:r>
              <a:rPr lang="en-US" dirty="0"/>
              <a:t>Expand HPCC Systems complex machine learning capabilities</a:t>
            </a:r>
          </a:p>
          <a:p>
            <a:r>
              <a:rPr lang="en-US" dirty="0"/>
              <a:t>Current HPCC Systems ML libraries have common ML algorithms</a:t>
            </a:r>
          </a:p>
          <a:p>
            <a:r>
              <a:rPr lang="en-US" dirty="0"/>
              <a:t>Lacks more advanced ML algorithms, such as Deep Learning</a:t>
            </a:r>
          </a:p>
          <a:p>
            <a:r>
              <a:rPr lang="en-US" dirty="0"/>
              <a:t>Expand HPCC Systems libraries to include Deep Learning</a:t>
            </a:r>
          </a:p>
          <a:p>
            <a:endParaRPr lang="en-US" dirty="0"/>
          </a:p>
        </p:txBody>
      </p:sp>
      <p:sp>
        <p:nvSpPr>
          <p:cNvPr id="4" name="Footer Placeholder 3">
            <a:extLst>
              <a:ext uri="{FF2B5EF4-FFF2-40B4-BE49-F238E27FC236}">
                <a16:creationId xmlns:a16="http://schemas.microsoft.com/office/drawing/2014/main" id="{998CA6C5-707C-C04D-A167-83F895DBD7CB}"/>
              </a:ext>
            </a:extLst>
          </p:cNvPr>
          <p:cNvSpPr>
            <a:spLocks noGrp="1"/>
          </p:cNvSpPr>
          <p:nvPr>
            <p:ph type="ftr" sz="quarter" idx="11"/>
          </p:nvPr>
        </p:nvSpPr>
        <p:spPr/>
        <p:txBody>
          <a:bodyPr/>
          <a:lstStyle/>
          <a:p>
            <a:r>
              <a:rPr lang="en-US"/>
              <a:t>The Download: Tech Talks            #HPCCTechTalks</a:t>
            </a:r>
          </a:p>
        </p:txBody>
      </p:sp>
      <p:sp>
        <p:nvSpPr>
          <p:cNvPr id="5" name="Slide Number Placeholder 4">
            <a:extLst>
              <a:ext uri="{FF2B5EF4-FFF2-40B4-BE49-F238E27FC236}">
                <a16:creationId xmlns:a16="http://schemas.microsoft.com/office/drawing/2014/main" id="{B65DEA01-CB4F-7C4B-928A-5D2701927E27}"/>
              </a:ext>
            </a:extLst>
          </p:cNvPr>
          <p:cNvSpPr>
            <a:spLocks noGrp="1"/>
          </p:cNvSpPr>
          <p:nvPr>
            <p:ph type="sldNum" sz="quarter" idx="12"/>
          </p:nvPr>
        </p:nvSpPr>
        <p:spPr/>
        <p:txBody>
          <a:bodyPr/>
          <a:lstStyle/>
          <a:p>
            <a:fld id="{6FE306A7-A228-4E07-8D4E-C1DA2C3F3993}" type="slidenum">
              <a:rPr lang="en-US" smtClean="0"/>
              <a:pPr/>
              <a:t>9</a:t>
            </a:fld>
            <a:endParaRPr lang="en-US" dirty="0"/>
          </a:p>
        </p:txBody>
      </p:sp>
    </p:spTree>
    <p:extLst>
      <p:ext uri="{BB962C8B-B14F-4D97-AF65-F5344CB8AC3E}">
        <p14:creationId xmlns:p14="http://schemas.microsoft.com/office/powerpoint/2010/main" val="923629102"/>
      </p:ext>
    </p:extLst>
  </p:cSld>
  <p:clrMapOvr>
    <a:masterClrMapping/>
  </p:clrMapOvr>
</p:sld>
</file>

<file path=ppt/theme/theme1.xml><?xml version="1.0" encoding="utf-8"?>
<a:theme xmlns:a="http://schemas.openxmlformats.org/drawingml/2006/main" name="HPCC Systems - 2015 Template">
  <a:themeElements>
    <a:clrScheme name="LNRS 2015">
      <a:dk1>
        <a:sysClr val="windowText" lastClr="000000"/>
      </a:dk1>
      <a:lt1>
        <a:sysClr val="window" lastClr="FFFFFF"/>
      </a:lt1>
      <a:dk2>
        <a:srgbClr val="671E75"/>
      </a:dk2>
      <a:lt2>
        <a:srgbClr val="00AF66"/>
      </a:lt2>
      <a:accent1>
        <a:srgbClr val="FF8200"/>
      </a:accent1>
      <a:accent2>
        <a:srgbClr val="9BCBEB"/>
      </a:accent2>
      <a:accent3>
        <a:srgbClr val="ED1C24"/>
      </a:accent3>
      <a:accent4>
        <a:srgbClr val="00778B"/>
      </a:accent4>
      <a:accent5>
        <a:srgbClr val="E1CD00"/>
      </a:accent5>
      <a:accent6>
        <a:srgbClr val="C8C9C7"/>
      </a:accent6>
      <a:hlink>
        <a:srgbClr val="002F6C"/>
      </a:hlink>
      <a:folHlink>
        <a:srgbClr val="01758D"/>
      </a:folHlink>
    </a:clrScheme>
    <a:fontScheme name="Lexis Nexis 2015">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lIns="0" tIns="0" rIns="0" bIns="0" rtlCol="0" anchor="t"/>
      <a:lstStyle>
        <a:defPP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B00662FC5622D4DB2F6020CCE58CCE9" ma:contentTypeVersion="0" ma:contentTypeDescription="Create a new document." ma:contentTypeScope="" ma:versionID="0e8f51bac73df94d5de5879d0b637fc8">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2D648CFA-4338-4B21-971A-0C37C6B55A9F}">
  <ds:schemaRefs>
    <ds:schemaRef ds:uri="http://schemas.microsoft.com/sharepoint/v3/contenttype/forms"/>
  </ds:schemaRefs>
</ds:datastoreItem>
</file>

<file path=customXml/itemProps2.xml><?xml version="1.0" encoding="utf-8"?>
<ds:datastoreItem xmlns:ds="http://schemas.openxmlformats.org/officeDocument/2006/customXml" ds:itemID="{4433181B-4E50-427F-87C1-8F43009AA2EE}">
  <ds:schemaRefs>
    <ds:schemaRef ds:uri="http://www.w3.org/XML/1998/namespace"/>
    <ds:schemaRef ds:uri="http://schemas.microsoft.com/office/2006/documentManagement/types"/>
    <ds:schemaRef ds:uri="http://schemas.openxmlformats.org/package/2006/metadata/core-properties"/>
    <ds:schemaRef ds:uri="http://purl.org/dc/terms/"/>
    <ds:schemaRef ds:uri="http://purl.org/dc/elements/1.1/"/>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6D8F5427-C541-4040-8DBA-9F4A5271A5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
  <TotalTime>21084</TotalTime>
  <Words>1331</Words>
  <Application>Microsoft Office PowerPoint</Application>
  <PresentationFormat>Widescreen</PresentationFormat>
  <Paragraphs>228</Paragraphs>
  <Slides>28</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Times New Roman</vt:lpstr>
      <vt:lpstr>HPCC Systems - 2015 Template</vt:lpstr>
      <vt:lpstr>The Download: Community Tech Talks Episode 16</vt:lpstr>
      <vt:lpstr>Welcome!</vt:lpstr>
      <vt:lpstr>PowerPoint Presentation</vt:lpstr>
      <vt:lpstr>Today’s Guest Moderator</vt:lpstr>
      <vt:lpstr>Today’s speakers</vt:lpstr>
      <vt:lpstr>Today’s speakers</vt:lpstr>
      <vt:lpstr>Parallel Distributed Deep Learning on HPCC Systems</vt:lpstr>
      <vt:lpstr>Quick poll: Do you currently use machine learning in your current work and are you using HPCC Systems or other platforms for building the models?   See poll on bottom of presentation screen </vt:lpstr>
      <vt:lpstr>Background</vt:lpstr>
      <vt:lpstr>Presentation Outline</vt:lpstr>
      <vt:lpstr>Project Goals</vt:lpstr>
      <vt:lpstr>Problem Statement</vt:lpstr>
      <vt:lpstr>Neural Network Background</vt:lpstr>
      <vt:lpstr>Parallel Deep Learning</vt:lpstr>
      <vt:lpstr>Implementation – Overview</vt:lpstr>
      <vt:lpstr>TensorFlow | Keras</vt:lpstr>
      <vt:lpstr>Implementation - HPCC and ECL</vt:lpstr>
      <vt:lpstr>Implementation – Pyembed</vt:lpstr>
      <vt:lpstr>Code Example – Parallel SGD</vt:lpstr>
      <vt:lpstr>Case Study – Training Time – Design</vt:lpstr>
      <vt:lpstr>Case Study – Training Time – Results</vt:lpstr>
      <vt:lpstr>Case Study – Model Performance</vt:lpstr>
      <vt:lpstr>Future Work</vt:lpstr>
      <vt:lpstr>Conclusion</vt:lpstr>
      <vt:lpstr>Quick poll: What role do you see HPCC Systems filling in the domain of Deep Learning?    See poll on bottom of presentation screen </vt:lpstr>
      <vt:lpstr>Questions?</vt:lpstr>
      <vt:lpstr>Submit a talk for an upcoming episode!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 Frauenhoffer at Notion (matt@notionpartners.com, 314-712-1873)</dc:creator>
  <cp:lastModifiedBy>Kennedy, Robert (RIS-BCT)</cp:lastModifiedBy>
  <cp:revision>898</cp:revision>
  <dcterms:created xsi:type="dcterms:W3CDTF">2015-07-26T09:19:47Z</dcterms:created>
  <dcterms:modified xsi:type="dcterms:W3CDTF">2018-08-06T18:03:07Z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0x0101002B00662FC5622D4DB2F6020CCE58CCE9</vt:lpwstr>
  </property>
</Properties>
</file>